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236" r:id="rId1"/>
  </p:sldMasterIdLst>
  <p:notesMasterIdLst>
    <p:notesMasterId r:id="rId26"/>
  </p:notesMasterIdLst>
  <p:sldIdLst>
    <p:sldId id="268" r:id="rId2"/>
    <p:sldId id="269" r:id="rId3"/>
    <p:sldId id="270" r:id="rId4"/>
    <p:sldId id="271" r:id="rId5"/>
    <p:sldId id="281" r:id="rId6"/>
    <p:sldId id="282" r:id="rId7"/>
    <p:sldId id="272" r:id="rId8"/>
    <p:sldId id="273" r:id="rId9"/>
    <p:sldId id="274" r:id="rId10"/>
    <p:sldId id="275" r:id="rId11"/>
    <p:sldId id="276" r:id="rId12"/>
    <p:sldId id="277" r:id="rId13"/>
    <p:sldId id="278" r:id="rId14"/>
    <p:sldId id="279" r:id="rId15"/>
    <p:sldId id="280" r:id="rId16"/>
    <p:sldId id="267" r:id="rId17"/>
    <p:sldId id="259" r:id="rId18"/>
    <p:sldId id="260" r:id="rId19"/>
    <p:sldId id="265" r:id="rId20"/>
    <p:sldId id="261" r:id="rId21"/>
    <p:sldId id="262" r:id="rId22"/>
    <p:sldId id="263" r:id="rId23"/>
    <p:sldId id="266" r:id="rId24"/>
    <p:sldId id="264" r:id="rId25"/>
  </p:sldIdLst>
  <p:sldSz cx="9144000" cy="5143500" type="screen16x9"/>
  <p:notesSz cx="6858000" cy="9144000"/>
  <p:embeddedFontLst>
    <p:embeddedFont>
      <p:font typeface="Verdana" panose="020B0604030504040204" pitchFamily="34"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Source Code Pro" panose="020B0604020202020204" charset="0"/>
      <p:regular r:id="rId35"/>
      <p:bold r:id="rId36"/>
    </p:embeddedFont>
    <p:embeddedFont>
      <p:font typeface="Calibri Light" panose="020F0302020204030204" pitchFamily="34" charset="0"/>
      <p:regular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EB0"/>
    <a:srgbClr val="EFFC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278" autoAdjust="0"/>
  </p:normalViewPr>
  <p:slideViewPr>
    <p:cSldViewPr>
      <p:cViewPr varScale="1">
        <p:scale>
          <a:sx n="84" d="100"/>
          <a:sy n="84" d="100"/>
        </p:scale>
        <p:origin x="408" y="5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23312741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044555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996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2111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84199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7425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8DEF3BC-85DD-4ED2-8C84-4F0BB785FC11}" type="slidenum">
              <a:rPr lang="en-SG" smtClean="0"/>
              <a:pPr/>
              <a:t>4</a:t>
            </a:fld>
            <a:endParaRPr lang="en-SG" dirty="0"/>
          </a:p>
        </p:txBody>
      </p:sp>
    </p:spTree>
    <p:extLst>
      <p:ext uri="{BB962C8B-B14F-4D97-AF65-F5344CB8AC3E}">
        <p14:creationId xmlns:p14="http://schemas.microsoft.com/office/powerpoint/2010/main" val="252493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smtClean="0"/>
              <a:t>Explain why they are bad</a:t>
            </a:r>
            <a:endParaRPr lang="en-SG"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8DEF3BC-85DD-4ED2-8C84-4F0BB785FC11}" type="slidenum">
              <a:rPr lang="en-SG" smtClean="0"/>
              <a:pPr/>
              <a:t>7</a:t>
            </a:fld>
            <a:endParaRPr lang="en-SG" dirty="0"/>
          </a:p>
        </p:txBody>
      </p:sp>
    </p:spTree>
    <p:extLst>
      <p:ext uri="{BB962C8B-B14F-4D97-AF65-F5344CB8AC3E}">
        <p14:creationId xmlns:p14="http://schemas.microsoft.com/office/powerpoint/2010/main" val="414590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1236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SG" dirty="0" smtClean="0"/>
              <a:t>Label components</a:t>
            </a:r>
            <a:endParaRPr dirty="0"/>
          </a:p>
        </p:txBody>
      </p:sp>
    </p:spTree>
    <p:extLst>
      <p:ext uri="{BB962C8B-B14F-4D97-AF65-F5344CB8AC3E}">
        <p14:creationId xmlns:p14="http://schemas.microsoft.com/office/powerpoint/2010/main" val="1686591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SG" dirty="0" smtClean="0"/>
              <a:t>Thank</a:t>
            </a:r>
            <a:r>
              <a:rPr lang="en-SG" baseline="0" dirty="0" smtClean="0"/>
              <a:t> you </a:t>
            </a:r>
            <a:r>
              <a:rPr lang="en-SG" baseline="0" dirty="0" err="1" smtClean="0"/>
              <a:t>Riwu</a:t>
            </a:r>
            <a:r>
              <a:rPr lang="en-SG" baseline="0" dirty="0" smtClean="0"/>
              <a:t> and good afternoon everyone. I am Julian, and I will be bringing all of you through the add and edit capabilities of WURI. First off, WURI’s add feature is amazingly simple, built with the sole purpose of allowing users to add tasks with minimal effort. As showing will definitely bring more clarity than seeing, let us jump right into it! </a:t>
            </a:r>
          </a:p>
          <a:p>
            <a:pPr lvl="0">
              <a:spcBef>
                <a:spcPts val="0"/>
              </a:spcBef>
              <a:buNone/>
            </a:pPr>
            <a:r>
              <a:rPr lang="en-SG" baseline="0" dirty="0" smtClean="0"/>
              <a:t>Now, imagine that you want to read some books in your free time, at your own pace.</a:t>
            </a:r>
            <a:br>
              <a:rPr lang="en-SG" baseline="0" dirty="0" smtClean="0"/>
            </a:br>
            <a:r>
              <a:rPr lang="en-SG" baseline="0" dirty="0" smtClean="0"/>
              <a:t>You can simply type “Read books” into WURI for it to be recorded down for you!</a:t>
            </a:r>
          </a:p>
          <a:p>
            <a:pPr lvl="0">
              <a:spcBef>
                <a:spcPts val="0"/>
              </a:spcBef>
              <a:buNone/>
            </a:pPr>
            <a:r>
              <a:rPr lang="en-SG" baseline="0" dirty="0" smtClean="0"/>
              <a:t>Now, lets just say that you are meeting a friend for lunch on this Saturday.</a:t>
            </a:r>
            <a:br>
              <a:rPr lang="en-SG" baseline="0" dirty="0" smtClean="0"/>
            </a:br>
            <a:r>
              <a:rPr lang="en-SG" baseline="0" dirty="0" smtClean="0"/>
              <a:t>Simply type “Meet friend Saturday 12pm” to record it down into WURI.</a:t>
            </a:r>
          </a:p>
          <a:p>
            <a:pPr lvl="0">
              <a:spcBef>
                <a:spcPts val="0"/>
              </a:spcBef>
              <a:buNone/>
            </a:pPr>
            <a:r>
              <a:rPr lang="en-SG" baseline="0" dirty="0" smtClean="0"/>
              <a:t>Tada, isn’t it amazing?</a:t>
            </a:r>
          </a:p>
          <a:p>
            <a:pPr lvl="0">
              <a:spcBef>
                <a:spcPts val="0"/>
              </a:spcBef>
              <a:buNone/>
            </a:pPr>
            <a:r>
              <a:rPr lang="en-SG" baseline="0" dirty="0" smtClean="0"/>
              <a:t>Moving on, how many of us here have work due by the end of almost every week?</a:t>
            </a:r>
          </a:p>
          <a:p>
            <a:pPr lvl="0">
              <a:spcBef>
                <a:spcPts val="0"/>
              </a:spcBef>
              <a:buNone/>
            </a:pPr>
            <a:r>
              <a:rPr lang="en-SG" baseline="0" dirty="0" smtClean="0"/>
              <a:t>For me I often have work due by the midnight of Sunday. If you face a similar situation, no problem! Just type “Do work Sunday 23:59 1w” and WURI will now record this task every week on Sunday. If Sunday has passed and you want to move the deadline to the next weekend, simply type “d 1” to delete last Sunday’s task, bringing forth to the next week. I will leave </a:t>
            </a:r>
            <a:r>
              <a:rPr lang="en-SG" baseline="0" dirty="0" err="1" smtClean="0"/>
              <a:t>Ruomu</a:t>
            </a:r>
            <a:r>
              <a:rPr lang="en-SG" baseline="0" dirty="0" smtClean="0"/>
              <a:t> to discuss the rest of deletion later.</a:t>
            </a:r>
          </a:p>
          <a:p>
            <a:pPr lvl="0">
              <a:spcBef>
                <a:spcPts val="0"/>
              </a:spcBef>
              <a:buNone/>
            </a:pPr>
            <a:endParaRPr lang="en-SG" baseline="0" dirty="0" smtClean="0"/>
          </a:p>
          <a:p>
            <a:pPr lvl="0">
              <a:spcBef>
                <a:spcPts val="0"/>
              </a:spcBef>
              <a:buNone/>
            </a:pPr>
            <a:r>
              <a:rPr lang="en-SG" baseline="0" dirty="0" smtClean="0"/>
              <a:t>Now imagine if your meeting with your friend got rescheduled to Thursday instead. Simply type “e 1 </a:t>
            </a:r>
            <a:r>
              <a:rPr lang="en-SG" baseline="0" dirty="0" err="1" smtClean="0"/>
              <a:t>thurs</a:t>
            </a:r>
            <a:r>
              <a:rPr lang="en-SG" baseline="0" dirty="0" smtClean="0"/>
              <a:t>” and the date will be edited accordingly.</a:t>
            </a:r>
            <a:br>
              <a:rPr lang="en-SG" baseline="0" dirty="0" smtClean="0"/>
            </a:br>
            <a:r>
              <a:rPr lang="en-SG" baseline="0" dirty="0" smtClean="0"/>
              <a:t>Now what if your friend suddenly says that he can only make it for dinner as it is a weekday? Fret not! Type “e 1 7pm” and the new time will be reflected in WURI.</a:t>
            </a:r>
          </a:p>
          <a:p>
            <a:pPr lvl="0">
              <a:spcBef>
                <a:spcPts val="0"/>
              </a:spcBef>
              <a:buNone/>
            </a:pPr>
            <a:r>
              <a:rPr lang="en-SG" baseline="0" dirty="0" smtClean="0"/>
              <a:t>Lastly, imagine that your workload has increased and that you now have work due every 3 days! We totally understand that at this point, you do not have the time to fiddle around with fanciful commands, so we’ve kept it short and sweet. Simply type “e 2 3d” for your deadlines to now be set every 3 days!</a:t>
            </a:r>
            <a:br>
              <a:rPr lang="en-SG" baseline="0" dirty="0" smtClean="0"/>
            </a:br>
            <a:r>
              <a:rPr lang="en-SG" baseline="0" dirty="0" smtClean="0"/>
              <a:t>I will now be passing the time over to </a:t>
            </a:r>
            <a:r>
              <a:rPr lang="en-SG" baseline="0" dirty="0" err="1" smtClean="0"/>
              <a:t>Ruomu</a:t>
            </a:r>
            <a:r>
              <a:rPr lang="en-SG" baseline="0" dirty="0" smtClean="0"/>
              <a:t> to talk about the rest of WURI’s capabilities.</a:t>
            </a:r>
          </a:p>
        </p:txBody>
      </p:sp>
    </p:spTree>
    <p:extLst>
      <p:ext uri="{BB962C8B-B14F-4D97-AF65-F5344CB8AC3E}">
        <p14:creationId xmlns:p14="http://schemas.microsoft.com/office/powerpoint/2010/main" val="4004960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130086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888858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2763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SG"/>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4/6/2016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318700651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4/6/2016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50441669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4/6/2016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2804297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92850"/>
            <a:ext cx="8520600" cy="80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311700" y="1228675"/>
            <a:ext cx="8520600" cy="334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22391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4/6/2016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81011911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SG"/>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4/6/2016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218728211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4/6/2016</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10218999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SG"/>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4/6/2016</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398060874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4/6/2016</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52978744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4/6/2016</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2191709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SG"/>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4/6/2016</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60696026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SG"/>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SG"/>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4/6/2016</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101038158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eaLnBrk="1" latinLnBrk="0" hangingPunct="1"/>
            <a:fld id="{7CB97365-EBCA-4027-87D5-99FC1D4DF0BB}" type="datetimeFigureOut">
              <a:rPr lang="en-US" smtClean="0"/>
              <a:pPr eaLnBrk="1" latinLnBrk="0" hangingPunct="1"/>
              <a:t>4/6/2016</a:t>
            </a:fld>
            <a:endParaRPr lang="en-US">
              <a:solidFill>
                <a:schemeClr val="tx1">
                  <a:shade val="50000"/>
                </a:scheme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0" lang="en-US">
              <a:solidFill>
                <a:schemeClr val="tx1">
                  <a:shade val="50000"/>
                </a:scheme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4206539708"/>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java.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2.gif"/><Relationship Id="rId4" Type="http://schemas.openxmlformats.org/officeDocument/2006/relationships/image" Target="../media/image21.gif"/></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216" y="1724090"/>
            <a:ext cx="2016848" cy="2574700"/>
          </a:xfrm>
          <a:prstGeom prst="rect">
            <a:avLst/>
          </a:prstGeom>
        </p:spPr>
      </p:pic>
      <p:pic>
        <p:nvPicPr>
          <p:cNvPr id="19" name="Content Placeholder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4008" y="1728583"/>
            <a:ext cx="1929263" cy="2570208"/>
          </a:xfrm>
          <a:prstGeom prst="rect">
            <a:avLst/>
          </a:prstGeom>
        </p:spPr>
      </p:pic>
      <p:pic>
        <p:nvPicPr>
          <p:cNvPr id="20" name="Picture 2" descr="C:\Users\Shaun Lee\Documents\phot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3386" y="1728582"/>
            <a:ext cx="1999051" cy="2570208"/>
          </a:xfrm>
          <a:prstGeom prst="rect">
            <a:avLst/>
          </a:prstGeom>
          <a:noFill/>
          <a:extLst>
            <a:ext uri="{909E8E84-426E-40DD-AFC4-6F175D3DCCD1}">
              <a14:hiddenFill xmlns:a14="http://schemas.microsoft.com/office/drawing/2010/main">
                <a:solidFill>
                  <a:srgbClr val="FFFFFF"/>
                </a:solidFill>
              </a14:hiddenFill>
            </a:ext>
          </a:extLst>
        </p:spPr>
      </p:pic>
      <p:pic>
        <p:nvPicPr>
          <p:cNvPr id="21" name="Content Placeholder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1520" y="1728583"/>
            <a:ext cx="2009092" cy="2570207"/>
          </a:xfrm>
          <a:prstGeom prst="rect">
            <a:avLst/>
          </a:prstGeom>
        </p:spPr>
      </p:pic>
      <p:pic>
        <p:nvPicPr>
          <p:cNvPr id="6" name="Shape 56"/>
          <p:cNvPicPr preferRelativeResize="0"/>
          <p:nvPr/>
        </p:nvPicPr>
        <p:blipFill>
          <a:blip r:embed="rId7">
            <a:alphaModFix/>
          </a:blip>
          <a:stretch>
            <a:fillRect/>
          </a:stretch>
        </p:blipFill>
        <p:spPr>
          <a:xfrm>
            <a:off x="2195736" y="0"/>
            <a:ext cx="4248472" cy="1728192"/>
          </a:xfrm>
          <a:prstGeom prst="rect">
            <a:avLst/>
          </a:prstGeom>
          <a:noFill/>
          <a:ln>
            <a:noFill/>
          </a:ln>
        </p:spPr>
      </p:pic>
      <p:sp>
        <p:nvSpPr>
          <p:cNvPr id="2" name="TextBox 1"/>
          <p:cNvSpPr txBox="1"/>
          <p:nvPr/>
        </p:nvSpPr>
        <p:spPr>
          <a:xfrm>
            <a:off x="683568" y="4298790"/>
            <a:ext cx="8630917" cy="646331"/>
          </a:xfrm>
          <a:prstGeom prst="rect">
            <a:avLst/>
          </a:prstGeom>
          <a:noFill/>
        </p:spPr>
        <p:txBody>
          <a:bodyPr wrap="square" rtlCol="0">
            <a:spAutoFit/>
          </a:bodyPr>
          <a:lstStyle/>
          <a:p>
            <a:r>
              <a:rPr lang="en-SG" sz="3600" dirty="0" err="1" smtClean="0">
                <a:latin typeface="Verdana" panose="020B0604030504040204" pitchFamily="34" charset="0"/>
                <a:ea typeface="Verdana" panose="020B0604030504040204" pitchFamily="34" charset="0"/>
                <a:cs typeface="Verdana" panose="020B0604030504040204" pitchFamily="34" charset="0"/>
              </a:rPr>
              <a:t>Riwu</a:t>
            </a:r>
            <a:r>
              <a:rPr lang="en-SG" sz="3600" dirty="0" smtClean="0">
                <a:latin typeface="Verdana" panose="020B0604030504040204" pitchFamily="34" charset="0"/>
                <a:ea typeface="Verdana" panose="020B0604030504040204" pitchFamily="34" charset="0"/>
                <a:cs typeface="Verdana" panose="020B0604030504040204" pitchFamily="34" charset="0"/>
              </a:rPr>
              <a:t> 	  Julian 	  </a:t>
            </a:r>
            <a:r>
              <a:rPr lang="en-SG" sz="3600" dirty="0" err="1" smtClean="0">
                <a:latin typeface="Verdana" panose="020B0604030504040204" pitchFamily="34" charset="0"/>
                <a:ea typeface="Verdana" panose="020B0604030504040204" pitchFamily="34" charset="0"/>
                <a:cs typeface="Verdana" panose="020B0604030504040204" pitchFamily="34" charset="0"/>
              </a:rPr>
              <a:t>Ruomu</a:t>
            </a:r>
            <a:r>
              <a:rPr lang="en-SG" sz="3600" dirty="0" smtClean="0">
                <a:latin typeface="Verdana" panose="020B0604030504040204" pitchFamily="34" charset="0"/>
                <a:ea typeface="Verdana" panose="020B0604030504040204" pitchFamily="34" charset="0"/>
                <a:cs typeface="Verdana" panose="020B0604030504040204" pitchFamily="34" charset="0"/>
              </a:rPr>
              <a:t> </a:t>
            </a:r>
            <a:r>
              <a:rPr lang="en-SG" sz="3600" dirty="0" smtClean="0">
                <a:latin typeface="Verdana" panose="020B0604030504040204" pitchFamily="34" charset="0"/>
                <a:ea typeface="Verdana" panose="020B0604030504040204" pitchFamily="34" charset="0"/>
                <a:cs typeface="Verdana" panose="020B0604030504040204" pitchFamily="34" charset="0"/>
              </a:rPr>
              <a:t>	 Shaun</a:t>
            </a:r>
            <a:endParaRPr lang="en-SG" sz="3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37311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latin typeface="Verdana" panose="020B0604030504040204" pitchFamily="34" charset="0"/>
                <a:ea typeface="Verdana" panose="020B0604030504040204" pitchFamily="34" charset="0"/>
                <a:cs typeface="Verdana" panose="020B0604030504040204" pitchFamily="34" charset="0"/>
              </a:rPr>
              <a:t>Free and Open source</a:t>
            </a:r>
          </a:p>
        </p:txBody>
      </p:sp>
      <p:sp>
        <p:nvSpPr>
          <p:cNvPr id="3" name="Content Placeholder 2"/>
          <p:cNvSpPr>
            <a:spLocks noGrp="1"/>
          </p:cNvSpPr>
          <p:nvPr>
            <p:ph idx="1"/>
          </p:nvPr>
        </p:nvSpPr>
        <p:spPr>
          <a:xfrm>
            <a:off x="1485900" y="1491630"/>
            <a:ext cx="6172200" cy="3291840"/>
          </a:xfrm>
        </p:spPr>
        <p:txBody>
          <a:bodyPr>
            <a:normAutofit/>
          </a:bodyPr>
          <a:lstStyle/>
          <a:p>
            <a:r>
              <a:rPr lang="en-SG" sz="2700" dirty="0">
                <a:latin typeface="Verdana" panose="020B0604030504040204" pitchFamily="34" charset="0"/>
                <a:ea typeface="Verdana" panose="020B0604030504040204" pitchFamily="34" charset="0"/>
                <a:cs typeface="Verdana" panose="020B0604030504040204" pitchFamily="34" charset="0"/>
              </a:rPr>
              <a:t>Safe and </a:t>
            </a:r>
            <a:r>
              <a:rPr lang="en-SG" sz="2700" dirty="0" smtClean="0">
                <a:latin typeface="Verdana" panose="020B0604030504040204" pitchFamily="34" charset="0"/>
                <a:ea typeface="Verdana" panose="020B0604030504040204" pitchFamily="34" charset="0"/>
                <a:cs typeface="Verdana" panose="020B0604030504040204" pitchFamily="34" charset="0"/>
              </a:rPr>
              <a:t>Virus-free</a:t>
            </a:r>
          </a:p>
          <a:p>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a:latin typeface="Verdana" panose="020B0604030504040204" pitchFamily="34" charset="0"/>
                <a:ea typeface="Verdana" panose="020B0604030504040204" pitchFamily="34" charset="0"/>
                <a:cs typeface="Verdana" panose="020B0604030504040204" pitchFamily="34" charset="0"/>
              </a:rPr>
              <a:t>Continuously developed; never </a:t>
            </a:r>
            <a:r>
              <a:rPr lang="en-SG" sz="2700" dirty="0" smtClean="0">
                <a:latin typeface="Verdana" panose="020B0604030504040204" pitchFamily="34" charset="0"/>
                <a:ea typeface="Verdana" panose="020B0604030504040204" pitchFamily="34" charset="0"/>
                <a:cs typeface="Verdana" panose="020B0604030504040204" pitchFamily="34" charset="0"/>
              </a:rPr>
              <a:t>obsolete</a:t>
            </a:r>
          </a:p>
          <a:p>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a:latin typeface="Verdana" panose="020B0604030504040204" pitchFamily="34" charset="0"/>
                <a:ea typeface="Verdana" panose="020B0604030504040204" pitchFamily="34" charset="0"/>
                <a:cs typeface="Verdana" panose="020B0604030504040204" pitchFamily="34" charset="0"/>
              </a:rPr>
              <a:t>Customisable by any programmer</a:t>
            </a:r>
          </a:p>
          <a:p>
            <a:endParaRPr lang="en-SG" dirty="0" smtClean="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785736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anim calcmode="lin" valueType="num">
                                      <p:cBhvr>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anim calcmode="lin" valueType="num">
                                      <p:cBhvr>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4050" dirty="0">
                <a:latin typeface="Verdana" panose="020B0604030504040204" pitchFamily="34" charset="0"/>
                <a:ea typeface="Verdana" panose="020B0604030504040204" pitchFamily="34" charset="0"/>
                <a:cs typeface="Verdana" panose="020B0604030504040204" pitchFamily="34" charset="0"/>
              </a:rPr>
              <a:t>Run on </a:t>
            </a:r>
            <a:r>
              <a:rPr lang="en-SG" sz="4050" dirty="0" smtClean="0">
                <a:latin typeface="Verdana" panose="020B0604030504040204" pitchFamily="34" charset="0"/>
                <a:ea typeface="Verdana" panose="020B0604030504040204" pitchFamily="34" charset="0"/>
                <a:cs typeface="Verdana" panose="020B0604030504040204" pitchFamily="34" charset="0"/>
              </a:rPr>
              <a:t>anything with Java</a:t>
            </a:r>
            <a:endParaRPr lang="en-SG" sz="4050" dirty="0">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1259632" y="1851660"/>
            <a:ext cx="6779961" cy="3291840"/>
          </a:xfrm>
        </p:spPr>
        <p:txBody>
          <a:bodyPr>
            <a:normAutofit/>
          </a:bodyPr>
          <a:lstStyle/>
          <a:p>
            <a:r>
              <a:rPr lang="en-SG" sz="2700" dirty="0" smtClean="0">
                <a:latin typeface="Verdana" panose="020B0604030504040204" pitchFamily="34" charset="0"/>
                <a:ea typeface="Verdana" panose="020B0604030504040204" pitchFamily="34" charset="0"/>
                <a:cs typeface="Verdana" panose="020B0604030504040204" pitchFamily="34" charset="0"/>
              </a:rPr>
              <a:t>Download for free at </a:t>
            </a:r>
            <a:r>
              <a:rPr lang="en-SG" sz="2700" dirty="0" smtClean="0">
                <a:latin typeface="Verdana" panose="020B0604030504040204" pitchFamily="34" charset="0"/>
                <a:ea typeface="Verdana" panose="020B0604030504040204" pitchFamily="34" charset="0"/>
                <a:cs typeface="Verdana" panose="020B0604030504040204" pitchFamily="34" charset="0"/>
                <a:hlinkClick r:id="rId2"/>
              </a:rPr>
              <a:t>www.java.com</a:t>
            </a:r>
            <a:endParaRPr lang="en-SG" sz="27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smtClean="0">
                <a:latin typeface="Verdana" panose="020B0604030504040204" pitchFamily="34" charset="0"/>
                <a:ea typeface="Verdana" panose="020B0604030504040204" pitchFamily="34" charset="0"/>
                <a:cs typeface="Verdana" panose="020B0604030504040204" pitchFamily="34" charset="0"/>
              </a:rPr>
              <a:t>Windows</a:t>
            </a:r>
            <a:r>
              <a:rPr lang="en-SG" sz="2700" dirty="0">
                <a:latin typeface="Verdana" panose="020B0604030504040204" pitchFamily="34" charset="0"/>
                <a:ea typeface="Verdana" panose="020B0604030504040204" pitchFamily="34" charset="0"/>
                <a:cs typeface="Verdana" panose="020B0604030504040204" pitchFamily="34" charset="0"/>
              </a:rPr>
              <a:t>, Linux, Mac</a:t>
            </a:r>
          </a:p>
          <a:p>
            <a:endParaRPr lang="en-SG" dirty="0" smtClean="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53727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anim calcmode="lin" valueType="num">
                                      <p:cBhvr>
                                        <p:cTn id="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latin typeface="Verdana" panose="020B0604030504040204" pitchFamily="34" charset="0"/>
                <a:ea typeface="Verdana" panose="020B0604030504040204" pitchFamily="34" charset="0"/>
                <a:cs typeface="Verdana" panose="020B0604030504040204" pitchFamily="34" charset="0"/>
              </a:rPr>
              <a:t>Reliable</a:t>
            </a:r>
          </a:p>
        </p:txBody>
      </p:sp>
      <p:sp>
        <p:nvSpPr>
          <p:cNvPr id="3" name="Content Placeholder 2"/>
          <p:cNvSpPr>
            <a:spLocks noGrp="1"/>
          </p:cNvSpPr>
          <p:nvPr>
            <p:ph idx="1"/>
          </p:nvPr>
        </p:nvSpPr>
        <p:spPr>
          <a:xfrm>
            <a:off x="1464447" y="1714494"/>
            <a:ext cx="6172200" cy="3291840"/>
          </a:xfrm>
        </p:spPr>
        <p:txBody>
          <a:bodyPr>
            <a:normAutofit/>
          </a:bodyPr>
          <a:lstStyle/>
          <a:p>
            <a:r>
              <a:rPr lang="en-SG" sz="2700" dirty="0" smtClean="0">
                <a:latin typeface="Verdana" panose="020B0604030504040204" pitchFamily="34" charset="0"/>
                <a:ea typeface="Verdana" panose="020B0604030504040204" pitchFamily="34" charset="0"/>
                <a:cs typeface="Verdana" panose="020B0604030504040204" pitchFamily="34" charset="0"/>
              </a:rPr>
              <a:t>Task </a:t>
            </a:r>
            <a:r>
              <a:rPr lang="en-SG" sz="2700" dirty="0">
                <a:latin typeface="Verdana" panose="020B0604030504040204" pitchFamily="34" charset="0"/>
                <a:ea typeface="Verdana" panose="020B0604030504040204" pitchFamily="34" charset="0"/>
                <a:cs typeface="Verdana" panose="020B0604030504040204" pitchFamily="34" charset="0"/>
              </a:rPr>
              <a:t>list saved to file after every operation. </a:t>
            </a:r>
            <a:endParaRPr lang="en-SG" sz="27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smtClean="0">
                <a:latin typeface="Verdana" panose="020B0604030504040204" pitchFamily="34" charset="0"/>
                <a:ea typeface="Verdana" panose="020B0604030504040204" pitchFamily="34" charset="0"/>
                <a:cs typeface="Verdana" panose="020B0604030504040204" pitchFamily="34" charset="0"/>
              </a:rPr>
              <a:t>Stable and never crashes</a:t>
            </a:r>
            <a:endParaRPr lang="en-SG" sz="2700" dirty="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92394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anim calcmode="lin" valueType="num">
                                      <p:cBhvr>
                                        <p:cTn id="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6" name="Content Placeholder 5" descr="270307-windows-xp-vista-and-7-blue-screen-of-death.jpg"/>
          <p:cNvPicPr>
            <a:picLocks noGrp="1" noChangeAspect="1"/>
          </p:cNvPicPr>
          <p:nvPr>
            <p:ph idx="1"/>
          </p:nvPr>
        </p:nvPicPr>
        <p:blipFill>
          <a:blip r:embed="rId2"/>
          <a:stretch>
            <a:fillRect/>
          </a:stretch>
        </p:blipFill>
        <p:spPr>
          <a:xfrm>
            <a:off x="0" y="0"/>
            <a:ext cx="9144000" cy="5162649"/>
          </a:xfrm>
        </p:spPr>
      </p:pic>
    </p:spTree>
    <p:extLst>
      <p:ext uri="{BB962C8B-B14F-4D97-AF65-F5344CB8AC3E}">
        <p14:creationId xmlns:p14="http://schemas.microsoft.com/office/powerpoint/2010/main" val="723934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latin typeface="Verdana" panose="020B0604030504040204" pitchFamily="34" charset="0"/>
                <a:ea typeface="Verdana" panose="020B0604030504040204" pitchFamily="34" charset="0"/>
                <a:cs typeface="Verdana" panose="020B0604030504040204" pitchFamily="34" charset="0"/>
              </a:rPr>
              <a:t>Performance</a:t>
            </a:r>
          </a:p>
        </p:txBody>
      </p:sp>
      <p:sp>
        <p:nvSpPr>
          <p:cNvPr id="3" name="Content Placeholder 2"/>
          <p:cNvSpPr>
            <a:spLocks noGrp="1"/>
          </p:cNvSpPr>
          <p:nvPr>
            <p:ph idx="1"/>
          </p:nvPr>
        </p:nvSpPr>
        <p:spPr>
          <a:xfrm>
            <a:off x="1464447" y="1714494"/>
            <a:ext cx="6172200" cy="3291840"/>
          </a:xfrm>
        </p:spPr>
        <p:txBody>
          <a:bodyPr>
            <a:normAutofit/>
          </a:bodyPr>
          <a:lstStyle/>
          <a:p>
            <a:r>
              <a:rPr lang="en-SG" sz="2700" dirty="0">
                <a:latin typeface="Verdana" panose="020B0604030504040204" pitchFamily="34" charset="0"/>
                <a:ea typeface="Verdana" panose="020B0604030504040204" pitchFamily="34" charset="0"/>
                <a:cs typeface="Verdana" panose="020B0604030504040204" pitchFamily="34" charset="0"/>
              </a:rPr>
              <a:t>Saving done only after list updated on </a:t>
            </a:r>
            <a:r>
              <a:rPr lang="en-SG" sz="2700" dirty="0" smtClean="0">
                <a:latin typeface="Verdana" panose="020B0604030504040204" pitchFamily="34" charset="0"/>
                <a:ea typeface="Verdana" panose="020B0604030504040204" pitchFamily="34" charset="0"/>
                <a:cs typeface="Verdana" panose="020B0604030504040204" pitchFamily="34" charset="0"/>
              </a:rPr>
              <a:t>display</a:t>
            </a:r>
          </a:p>
          <a:p>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a:latin typeface="Verdana" panose="020B0604030504040204" pitchFamily="34" charset="0"/>
                <a:ea typeface="Verdana" panose="020B0604030504040204" pitchFamily="34" charset="0"/>
                <a:cs typeface="Verdana" panose="020B0604030504040204" pitchFamily="34" charset="0"/>
              </a:rPr>
              <a:t>No perceivable delay</a:t>
            </a:r>
          </a:p>
          <a:p>
            <a:endParaRPr lang="en-SG" dirty="0" smtClean="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59345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anim calcmode="lin" valueType="num">
                                      <p:cBhvr>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latin typeface="Verdana" panose="020B0604030504040204" pitchFamily="34" charset="0"/>
                <a:ea typeface="Verdana" panose="020B0604030504040204" pitchFamily="34" charset="0"/>
                <a:cs typeface="Verdana" panose="020B0604030504040204" pitchFamily="34" charset="0"/>
              </a:rPr>
              <a:t>Ease of use</a:t>
            </a:r>
          </a:p>
        </p:txBody>
      </p:sp>
      <p:sp>
        <p:nvSpPr>
          <p:cNvPr id="3" name="Content Placeholder 2"/>
          <p:cNvSpPr>
            <a:spLocks noGrp="1"/>
          </p:cNvSpPr>
          <p:nvPr>
            <p:ph idx="1"/>
          </p:nvPr>
        </p:nvSpPr>
        <p:spPr>
          <a:xfrm>
            <a:off x="1464447" y="1714494"/>
            <a:ext cx="6172200" cy="3291840"/>
          </a:xfrm>
        </p:spPr>
        <p:txBody>
          <a:bodyPr>
            <a:normAutofit/>
          </a:bodyPr>
          <a:lstStyle/>
          <a:p>
            <a:r>
              <a:rPr lang="en-SG" sz="2700" dirty="0">
                <a:latin typeface="Verdana" panose="020B0604030504040204" pitchFamily="34" charset="0"/>
                <a:ea typeface="Verdana" panose="020B0604030504040204" pitchFamily="34" charset="0"/>
                <a:cs typeface="Verdana" panose="020B0604030504040204" pitchFamily="34" charset="0"/>
              </a:rPr>
              <a:t>Only need </a:t>
            </a:r>
            <a:r>
              <a:rPr lang="en-SG" sz="2700" dirty="0" smtClean="0">
                <a:latin typeface="Verdana" panose="020B0604030504040204" pitchFamily="34" charset="0"/>
                <a:ea typeface="Verdana" panose="020B0604030504040204" pitchFamily="34" charset="0"/>
                <a:cs typeface="Verdana" panose="020B0604030504040204" pitchFamily="34" charset="0"/>
              </a:rPr>
              <a:t>keyboard</a:t>
            </a:r>
          </a:p>
          <a:p>
            <a:pPr marL="0" indent="0">
              <a:buNone/>
            </a:pPr>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a:latin typeface="Verdana" panose="020B0604030504040204" pitchFamily="34" charset="0"/>
                <a:ea typeface="Verdana" panose="020B0604030504040204" pitchFamily="34" charset="0"/>
                <a:cs typeface="Verdana" panose="020B0604030504040204" pitchFamily="34" charset="0"/>
              </a:rPr>
              <a:t>Minimal </a:t>
            </a:r>
            <a:r>
              <a:rPr lang="en-SG" sz="2700" dirty="0" smtClean="0">
                <a:latin typeface="Verdana" panose="020B0604030504040204" pitchFamily="34" charset="0"/>
                <a:ea typeface="Verdana" panose="020B0604030504040204" pitchFamily="34" charset="0"/>
                <a:cs typeface="Verdana" panose="020B0604030504040204" pitchFamily="34" charset="0"/>
              </a:rPr>
              <a:t>keywords</a:t>
            </a:r>
          </a:p>
          <a:p>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smtClean="0">
                <a:latin typeface="Verdana" panose="020B0604030504040204" pitchFamily="34" charset="0"/>
                <a:ea typeface="Verdana" panose="020B0604030504040204" pitchFamily="34" charset="0"/>
                <a:cs typeface="Verdana" panose="020B0604030504040204" pitchFamily="34" charset="0"/>
              </a:rPr>
              <a:t>Single letter commands</a:t>
            </a:r>
            <a:endParaRPr lang="en-SG" sz="2700" dirty="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06766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anim calcmode="lin" valueType="num">
                                      <p:cBhvr>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anim calcmode="lin" valueType="num">
                                      <p:cBhvr>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b="0" dirty="0" smtClean="0">
                <a:latin typeface="Verdana"/>
                <a:ea typeface="Verdana"/>
                <a:cs typeface="Verdana"/>
                <a:sym typeface="Verdana"/>
              </a:rPr>
              <a:t>Adding and Editing</a:t>
            </a:r>
            <a:endParaRPr lang="en" b="0" dirty="0">
              <a:latin typeface="Verdana"/>
              <a:ea typeface="Verdana"/>
              <a:cs typeface="Verdana"/>
              <a:sym typeface="Verdana"/>
            </a:endParaRPr>
          </a:p>
        </p:txBody>
      </p:sp>
      <p:sp>
        <p:nvSpPr>
          <p:cNvPr id="73" name="Shape 73"/>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pPr>
            <a:r>
              <a:rPr lang="en" dirty="0" smtClean="0">
                <a:latin typeface="Verdana" panose="020B0604030504040204" pitchFamily="34" charset="0"/>
                <a:ea typeface="Verdana" panose="020B0604030504040204" pitchFamily="34" charset="0"/>
                <a:cs typeface="Verdana" panose="020B0604030504040204" pitchFamily="34" charset="0"/>
              </a:rPr>
              <a:t>Simple</a:t>
            </a:r>
          </a:p>
          <a:p>
            <a:pPr marL="457200" lvl="0" indent="-228600" rtl="0">
              <a:spcBef>
                <a:spcPts val="0"/>
              </a:spcBef>
            </a:pPr>
            <a:r>
              <a:rPr lang="en" dirty="0" smtClean="0">
                <a:latin typeface="Verdana" panose="020B0604030504040204" pitchFamily="34" charset="0"/>
                <a:ea typeface="Verdana" panose="020B0604030504040204" pitchFamily="34" charset="0"/>
                <a:cs typeface="Verdana" panose="020B0604030504040204" pitchFamily="34" charset="0"/>
              </a:rPr>
              <a:t>Minimal effort</a:t>
            </a:r>
            <a:endParaRPr lang="en"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76971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b="0" dirty="0">
                <a:latin typeface="Verdana"/>
                <a:ea typeface="Verdana"/>
                <a:cs typeface="Verdana"/>
                <a:sym typeface="Verdana"/>
              </a:rPr>
              <a:t>Storage	</a:t>
            </a:r>
          </a:p>
        </p:txBody>
      </p:sp>
      <p:sp>
        <p:nvSpPr>
          <p:cNvPr id="73" name="Shape 73"/>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pPr>
            <a:r>
              <a:rPr lang="en" dirty="0">
                <a:latin typeface="Verdana" panose="020B0604030504040204" pitchFamily="34" charset="0"/>
                <a:ea typeface="Verdana" panose="020B0604030504040204" pitchFamily="34" charset="0"/>
                <a:cs typeface="Verdana" panose="020B0604030504040204" pitchFamily="34" charset="0"/>
              </a:rPr>
              <a:t>Extensible Markup Language (XML)</a:t>
            </a:r>
          </a:p>
          <a:p>
            <a:pPr marL="457200" lvl="0" indent="-228600" rtl="0">
              <a:spcBef>
                <a:spcPts val="0"/>
              </a:spcBef>
            </a:pPr>
            <a:r>
              <a:rPr lang="en" dirty="0">
                <a:latin typeface="Verdana" panose="020B0604030504040204" pitchFamily="34" charset="0"/>
                <a:ea typeface="Verdana" panose="020B0604030504040204" pitchFamily="34" charset="0"/>
                <a:cs typeface="Verdana" panose="020B0604030504040204" pitchFamily="34" charset="0"/>
              </a:rPr>
              <a:t>Simple structure</a:t>
            </a:r>
          </a:p>
          <a:p>
            <a:pPr marL="457200" lvl="0" indent="-228600">
              <a:spcBef>
                <a:spcPts val="0"/>
              </a:spcBef>
            </a:pPr>
            <a:r>
              <a:rPr lang="en" dirty="0">
                <a:latin typeface="Verdana" panose="020B0604030504040204" pitchFamily="34" charset="0"/>
                <a:ea typeface="Verdana" panose="020B0604030504040204" pitchFamily="34" charset="0"/>
                <a:cs typeface="Verdana" panose="020B0604030504040204" pitchFamily="34" charset="0"/>
              </a:rPr>
              <a:t>Easy to edit</a:t>
            </a:r>
          </a:p>
        </p:txBody>
      </p:sp>
      <p:pic>
        <p:nvPicPr>
          <p:cNvPr id="74" name="Shape 74"/>
          <p:cNvPicPr preferRelativeResize="0"/>
          <p:nvPr/>
        </p:nvPicPr>
        <p:blipFill rotWithShape="1">
          <a:blip r:embed="rId3">
            <a:alphaModFix/>
          </a:blip>
          <a:srcRect l="41270" t="36568" r="30713" b="34822"/>
          <a:stretch/>
        </p:blipFill>
        <p:spPr>
          <a:xfrm>
            <a:off x="3993075" y="1995812"/>
            <a:ext cx="4657699" cy="26754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p:nvPr/>
        </p:nvSpPr>
        <p:spPr>
          <a:xfrm>
            <a:off x="2147024" y="976550"/>
            <a:ext cx="4053240" cy="1819260"/>
          </a:xfrm>
          <a:prstGeom prst="cloud">
            <a:avLst/>
          </a:prstGeom>
          <a:solidFill>
            <a:schemeClr val="lt1"/>
          </a:solidFill>
          <a:ln w="38100" cap="flat" cmpd="sng">
            <a:solidFill>
              <a:srgbClr val="C9DAF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 name="Shape 80"/>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b="0">
                <a:latin typeface="Verdana"/>
                <a:ea typeface="Verdana"/>
                <a:cs typeface="Verdana"/>
                <a:sym typeface="Verdana"/>
              </a:rPr>
              <a:t>Storage</a:t>
            </a:r>
          </a:p>
        </p:txBody>
      </p:sp>
      <p:pic>
        <p:nvPicPr>
          <p:cNvPr id="81" name="Shape 81"/>
          <p:cNvPicPr preferRelativeResize="0"/>
          <p:nvPr/>
        </p:nvPicPr>
        <p:blipFill>
          <a:blip r:embed="rId3">
            <a:alphaModFix amt="57000"/>
          </a:blip>
          <a:stretch>
            <a:fillRect/>
          </a:stretch>
        </p:blipFill>
        <p:spPr>
          <a:xfrm>
            <a:off x="3492625" y="1155737"/>
            <a:ext cx="1460874" cy="1460874"/>
          </a:xfrm>
          <a:prstGeom prst="rect">
            <a:avLst/>
          </a:prstGeom>
          <a:noFill/>
          <a:ln>
            <a:noFill/>
          </a:ln>
        </p:spPr>
      </p:pic>
      <p:pic>
        <p:nvPicPr>
          <p:cNvPr id="82" name="Shape 82"/>
          <p:cNvPicPr preferRelativeResize="0"/>
          <p:nvPr/>
        </p:nvPicPr>
        <p:blipFill>
          <a:blip r:embed="rId4">
            <a:alphaModFix/>
          </a:blip>
          <a:stretch>
            <a:fillRect/>
          </a:stretch>
        </p:blipFill>
        <p:spPr>
          <a:xfrm>
            <a:off x="1043150" y="3363300"/>
            <a:ext cx="2359575" cy="2359575"/>
          </a:xfrm>
          <a:prstGeom prst="rect">
            <a:avLst/>
          </a:prstGeom>
          <a:noFill/>
          <a:ln>
            <a:noFill/>
          </a:ln>
        </p:spPr>
      </p:pic>
      <p:pic>
        <p:nvPicPr>
          <p:cNvPr id="83" name="Shape 83"/>
          <p:cNvPicPr preferRelativeResize="0"/>
          <p:nvPr/>
        </p:nvPicPr>
        <p:blipFill>
          <a:blip r:embed="rId5">
            <a:alphaModFix/>
          </a:blip>
          <a:stretch>
            <a:fillRect/>
          </a:stretch>
        </p:blipFill>
        <p:spPr>
          <a:xfrm>
            <a:off x="5378650" y="3115825"/>
            <a:ext cx="2109975" cy="2109975"/>
          </a:xfrm>
          <a:prstGeom prst="rect">
            <a:avLst/>
          </a:prstGeom>
          <a:noFill/>
          <a:ln>
            <a:noFill/>
          </a:ln>
        </p:spPr>
      </p:pic>
      <p:cxnSp>
        <p:nvCxnSpPr>
          <p:cNvPr id="84" name="Shape 84"/>
          <p:cNvCxnSpPr/>
          <p:nvPr/>
        </p:nvCxnSpPr>
        <p:spPr>
          <a:xfrm flipV="1">
            <a:off x="2843808" y="2653975"/>
            <a:ext cx="677167" cy="709325"/>
          </a:xfrm>
          <a:prstGeom prst="straightConnector1">
            <a:avLst/>
          </a:prstGeom>
          <a:noFill/>
          <a:ln w="38100" cap="flat" cmpd="sng">
            <a:solidFill>
              <a:srgbClr val="9FC5E8"/>
            </a:solidFill>
            <a:prstDash val="solid"/>
            <a:round/>
            <a:headEnd type="none" w="lg" len="lg"/>
            <a:tailEnd type="none" w="lg" len="lg"/>
          </a:ln>
        </p:spPr>
      </p:cxnSp>
      <p:cxnSp>
        <p:nvCxnSpPr>
          <p:cNvPr id="85" name="Shape 85"/>
          <p:cNvCxnSpPr/>
          <p:nvPr/>
        </p:nvCxnSpPr>
        <p:spPr>
          <a:xfrm flipH="1" flipV="1">
            <a:off x="5197450" y="2530500"/>
            <a:ext cx="1174750" cy="905346"/>
          </a:xfrm>
          <a:prstGeom prst="straightConnector1">
            <a:avLst/>
          </a:prstGeom>
          <a:noFill/>
          <a:ln w="38100" cap="flat" cmpd="sng">
            <a:solidFill>
              <a:srgbClr val="9FC5E8"/>
            </a:solidFill>
            <a:prstDash val="solid"/>
            <a:round/>
            <a:headEnd type="none" w="lg" len="lg"/>
            <a:tailEnd type="none" w="lg" len="lg"/>
          </a:ln>
        </p:spPr>
      </p:cxnSp>
      <p:pic>
        <p:nvPicPr>
          <p:cNvPr id="9" name="Shape 56"/>
          <p:cNvPicPr preferRelativeResize="0"/>
          <p:nvPr/>
        </p:nvPicPr>
        <p:blipFill>
          <a:blip r:embed="rId6">
            <a:alphaModFix/>
          </a:blip>
          <a:stretch>
            <a:fillRect/>
          </a:stretch>
        </p:blipFill>
        <p:spPr>
          <a:xfrm>
            <a:off x="1527203" y="3723878"/>
            <a:ext cx="1391467" cy="602037"/>
          </a:xfrm>
          <a:prstGeom prst="rect">
            <a:avLst/>
          </a:prstGeom>
          <a:noFill/>
          <a:ln>
            <a:noFill/>
          </a:ln>
        </p:spPr>
      </p:pic>
      <p:pic>
        <p:nvPicPr>
          <p:cNvPr id="10" name="Shape 56"/>
          <p:cNvPicPr preferRelativeResize="0"/>
          <p:nvPr/>
        </p:nvPicPr>
        <p:blipFill>
          <a:blip r:embed="rId6">
            <a:alphaModFix/>
          </a:blip>
          <a:stretch>
            <a:fillRect/>
          </a:stretch>
        </p:blipFill>
        <p:spPr>
          <a:xfrm>
            <a:off x="6200264" y="3735489"/>
            <a:ext cx="1060658" cy="45890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haun Lee\Desktop\Enormous-Rainbow-Cubit-Modular-Shelving-Installation-Multi-Coloured.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12100" y1="13742" x2="20400" y2="19702"/>
                        <a14:foregroundMark x1="7100" y1="30960" x2="17500" y2="41556"/>
                        <a14:foregroundMark x1="16500" y1="27483" x2="13800" y2="25166"/>
                        <a14:foregroundMark x1="4700" y1="25166" x2="11200" y2="32781"/>
                        <a14:foregroundMark x1="8900" y1="25000" x2="4700" y2="34437"/>
                        <a14:foregroundMark x1="10700" y1="17053" x2="15400" y2="7947"/>
                        <a14:foregroundMark x1="9400" y1="7947" x2="14800" y2="14901"/>
                        <a14:foregroundMark x1="12800" y1="6954" x2="9200" y2="7450"/>
                        <a14:foregroundMark x1="10400" y1="10762" x2="8800" y2="18709"/>
                        <a14:foregroundMark x1="16200" y1="16060" x2="26600" y2="13907"/>
                        <a14:foregroundMark x1="9400" y1="28808" x2="36900" y2="60265"/>
                        <a14:foregroundMark x1="16300" y1="29801" x2="8500" y2="92053"/>
                        <a14:foregroundMark x1="26600" y1="22020" x2="10700" y2="93543"/>
                        <a14:foregroundMark x1="27200" y1="45033" x2="13600" y2="89570"/>
                        <a14:foregroundMark x1="5200" y1="50662" x2="15500" y2="49834"/>
                        <a14:foregroundMark x1="4900" y1="50828" x2="5600" y2="56457"/>
                        <a14:foregroundMark x1="8000" y1="57285" x2="12300" y2="68212"/>
                        <a14:foregroundMark x1="8300" y1="66722" x2="8300" y2="59768"/>
                        <a14:foregroundMark x1="3100" y1="71192" x2="12500" y2="71026"/>
                        <a14:foregroundMark x1="2600" y1="71523" x2="2600" y2="80132"/>
                      </a14:backgroundRemoval>
                    </a14:imgEffect>
                  </a14:imgLayer>
                </a14:imgProps>
              </a:ext>
              <a:ext uri="{28A0092B-C50C-407E-A947-70E740481C1C}">
                <a14:useLocalDpi xmlns:a14="http://schemas.microsoft.com/office/drawing/2010/main" val="0"/>
              </a:ext>
            </a:extLst>
          </a:blip>
          <a:srcRect/>
          <a:stretch>
            <a:fillRect/>
          </a:stretch>
        </p:blipFill>
        <p:spPr bwMode="auto">
          <a:xfrm>
            <a:off x="2337659" y="1563638"/>
            <a:ext cx="429186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5" name="Shape 56"/>
          <p:cNvPicPr preferRelativeResize="0"/>
          <p:nvPr/>
        </p:nvPicPr>
        <p:blipFill>
          <a:blip r:embed="rId4">
            <a:alphaModFix/>
          </a:blip>
          <a:stretch>
            <a:fillRect/>
          </a:stretch>
        </p:blipFill>
        <p:spPr>
          <a:xfrm>
            <a:off x="3491880" y="2499742"/>
            <a:ext cx="1983426" cy="858156"/>
          </a:xfrm>
          <a:prstGeom prst="rect">
            <a:avLst/>
          </a:prstGeom>
          <a:noFill/>
          <a:ln>
            <a:noFill/>
          </a:ln>
        </p:spPr>
      </p:pic>
      <p:sp>
        <p:nvSpPr>
          <p:cNvPr id="4" name="TextBox 3"/>
          <p:cNvSpPr txBox="1"/>
          <p:nvPr/>
        </p:nvSpPr>
        <p:spPr>
          <a:xfrm>
            <a:off x="986396" y="2634438"/>
            <a:ext cx="936104" cy="30777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Modular</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7" name="TextBox 6"/>
          <p:cNvSpPr txBox="1"/>
          <p:nvPr/>
        </p:nvSpPr>
        <p:spPr>
          <a:xfrm>
            <a:off x="995202" y="3443704"/>
            <a:ext cx="927298" cy="30777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Scalable</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p:cNvSpPr txBox="1"/>
          <p:nvPr/>
        </p:nvSpPr>
        <p:spPr>
          <a:xfrm>
            <a:off x="3851920" y="915566"/>
            <a:ext cx="1512168" cy="307777"/>
          </a:xfrm>
          <a:prstGeom prst="rect">
            <a:avLst/>
          </a:prstGeom>
          <a:solidFill>
            <a:srgbClr val="F8FEB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Colour scheme</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12" name="TextBox 11"/>
          <p:cNvSpPr txBox="1"/>
          <p:nvPr/>
        </p:nvSpPr>
        <p:spPr>
          <a:xfrm>
            <a:off x="6627865" y="1221854"/>
            <a:ext cx="1512168" cy="307777"/>
          </a:xfrm>
          <a:prstGeom prst="rect">
            <a:avLst/>
          </a:prstGeom>
          <a:solidFill>
            <a:schemeClr val="accent6">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Change Fonts</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13" name="TextBox 12"/>
          <p:cNvSpPr txBox="1"/>
          <p:nvPr/>
        </p:nvSpPr>
        <p:spPr>
          <a:xfrm>
            <a:off x="6732240" y="2129829"/>
            <a:ext cx="1512168" cy="307777"/>
          </a:xfrm>
          <a:prstGeom prst="rect">
            <a:avLst/>
          </a:prstGeom>
          <a:solidFill>
            <a:schemeClr val="tx1">
              <a:lumMod val="25000"/>
              <a:lumOff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Notifications</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6876256" y="3025168"/>
            <a:ext cx="1512168" cy="307777"/>
          </a:xfrm>
          <a:prstGeom prst="rect">
            <a:avLst/>
          </a:prstGeom>
          <a:solidFill>
            <a:schemeClr val="accent1">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Encryption</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p:cNvSpPr txBox="1"/>
          <p:nvPr/>
        </p:nvSpPr>
        <p:spPr>
          <a:xfrm>
            <a:off x="6876256" y="3864991"/>
            <a:ext cx="1512168" cy="307777"/>
          </a:xfrm>
          <a:prstGeom prst="rect">
            <a:avLst/>
          </a:prstGeom>
          <a:solidFill>
            <a:schemeClr val="accent5">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Autocomplete</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16" name="TextBox 15"/>
          <p:cNvSpPr txBox="1"/>
          <p:nvPr/>
        </p:nvSpPr>
        <p:spPr>
          <a:xfrm>
            <a:off x="4572000" y="4515966"/>
            <a:ext cx="648072" cy="307777"/>
          </a:xfrm>
          <a:prstGeom prst="rect">
            <a:avLst/>
          </a:prstGeom>
          <a:solidFill>
            <a:schemeClr val="bg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More</a:t>
            </a:r>
            <a:endParaRPr lang="en-SG" dirty="0">
              <a:latin typeface="Verdana" panose="020B0604030504040204" pitchFamily="34" charset="0"/>
              <a:ea typeface="Verdana" panose="020B0604030504040204" pitchFamily="34" charset="0"/>
              <a:cs typeface="Verdana" panose="020B0604030504040204" pitchFamily="34" charset="0"/>
            </a:endParaRPr>
          </a:p>
        </p:txBody>
      </p:sp>
      <p:cxnSp>
        <p:nvCxnSpPr>
          <p:cNvPr id="17" name="Straight Arrow Connector 16"/>
          <p:cNvCxnSpPr/>
          <p:nvPr/>
        </p:nvCxnSpPr>
        <p:spPr>
          <a:xfrm>
            <a:off x="4860032" y="1221854"/>
            <a:ext cx="0" cy="4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6396558" y="1563638"/>
            <a:ext cx="1011749" cy="3940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3" idx="2"/>
          </p:cNvCxnSpPr>
          <p:nvPr/>
        </p:nvCxnSpPr>
        <p:spPr>
          <a:xfrm flipH="1">
            <a:off x="6516216" y="2437606"/>
            <a:ext cx="972108" cy="4912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2"/>
          </p:cNvCxnSpPr>
          <p:nvPr/>
        </p:nvCxnSpPr>
        <p:spPr>
          <a:xfrm flipH="1">
            <a:off x="6444208" y="3332945"/>
            <a:ext cx="1188132" cy="1749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6" idx="0"/>
          </p:cNvCxnSpPr>
          <p:nvPr/>
        </p:nvCxnSpPr>
        <p:spPr>
          <a:xfrm flipV="1">
            <a:off x="4896036" y="4018879"/>
            <a:ext cx="0" cy="4970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5" idx="1"/>
          </p:cNvCxnSpPr>
          <p:nvPr/>
        </p:nvCxnSpPr>
        <p:spPr>
          <a:xfrm flipH="1" flipV="1">
            <a:off x="6228184" y="3939902"/>
            <a:ext cx="648072" cy="789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itle 1"/>
          <p:cNvSpPr>
            <a:spLocks noGrp="1"/>
          </p:cNvSpPr>
          <p:nvPr>
            <p:ph type="title"/>
          </p:nvPr>
        </p:nvSpPr>
        <p:spPr/>
        <p:txBody>
          <a:bodyPr>
            <a:normAutofit fontScale="90000"/>
          </a:bodyPr>
          <a:lstStyle/>
          <a:p>
            <a:pPr lvl="0"/>
            <a:r>
              <a:rPr lang="en-SG" sz="4400" dirty="0">
                <a:latin typeface="Verdana"/>
                <a:ea typeface="Verdana"/>
                <a:cs typeface="Verdana"/>
                <a:sym typeface="Verdana"/>
              </a:rPr>
              <a:t>What’s next?</a:t>
            </a:r>
            <a:r>
              <a:rPr lang="en-SG" dirty="0">
                <a:latin typeface="Verdana"/>
                <a:ea typeface="Verdana"/>
                <a:cs typeface="Verdana"/>
                <a:sym typeface="Verdana"/>
              </a:rPr>
              <a:t/>
            </a:r>
            <a:br>
              <a:rPr lang="en-SG" dirty="0">
                <a:latin typeface="Verdana"/>
                <a:ea typeface="Verdana"/>
                <a:cs typeface="Verdana"/>
                <a:sym typeface="Verdana"/>
              </a:rPr>
            </a:br>
            <a:r>
              <a:rPr lang="en-SG" dirty="0"/>
              <a:t/>
            </a:r>
            <a:br>
              <a:rPr lang="en-SG" dirty="0"/>
            </a:br>
            <a:endParaRPr lang="en-SG" dirty="0"/>
          </a:p>
        </p:txBody>
      </p:sp>
      <p:sp>
        <p:nvSpPr>
          <p:cNvPr id="33" name="TextBox 32"/>
          <p:cNvSpPr txBox="1"/>
          <p:nvPr/>
        </p:nvSpPr>
        <p:spPr>
          <a:xfrm>
            <a:off x="467544" y="1822052"/>
            <a:ext cx="1512168" cy="307777"/>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Mobile App</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34" name="TextBox 33"/>
          <p:cNvSpPr txBox="1"/>
          <p:nvPr/>
        </p:nvSpPr>
        <p:spPr>
          <a:xfrm>
            <a:off x="467544" y="3135927"/>
            <a:ext cx="1512168" cy="307777"/>
          </a:xfrm>
          <a:prstGeom prst="rect">
            <a:avLst/>
          </a:prstGeom>
          <a:solidFill>
            <a:schemeClr val="accent3">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Web App</a:t>
            </a:r>
            <a:endParaRPr lang="en-SG" dirty="0">
              <a:latin typeface="Verdana" panose="020B0604030504040204" pitchFamily="34" charset="0"/>
              <a:ea typeface="Verdana" panose="020B0604030504040204" pitchFamily="34" charset="0"/>
              <a:cs typeface="Verdana" panose="020B0604030504040204" pitchFamily="34" charset="0"/>
            </a:endParaRPr>
          </a:p>
        </p:txBody>
      </p:sp>
      <p:cxnSp>
        <p:nvCxnSpPr>
          <p:cNvPr id="35" name="Straight Arrow Connector 34"/>
          <p:cNvCxnSpPr/>
          <p:nvPr/>
        </p:nvCxnSpPr>
        <p:spPr>
          <a:xfrm>
            <a:off x="1979712" y="1948333"/>
            <a:ext cx="576064" cy="33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922500" y="3289815"/>
            <a:ext cx="777292" cy="431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56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1.38889E-6 -2.71605E-6 L 0.38767 -0.00339 " pathEditMode="relative" rAng="0" ptsTypes="AA">
                                      <p:cBhvr>
                                        <p:cTn id="6" dur="2000" fill="hold"/>
                                        <p:tgtEl>
                                          <p:spTgt spid="7"/>
                                        </p:tgtEl>
                                        <p:attrNameLst>
                                          <p:attrName>ppt_x</p:attrName>
                                          <p:attrName>ppt_y</p:attrName>
                                        </p:attrNameLst>
                                      </p:cBhvr>
                                      <p:rCtr x="19375" y="-185"/>
                                    </p:animMotion>
                                  </p:childTnLst>
                                </p:cTn>
                              </p:par>
                            </p:childTnLst>
                          </p:cTn>
                        </p:par>
                      </p:childTnLst>
                    </p:cTn>
                  </p:par>
                  <p:par>
                    <p:cTn id="7" fill="hold">
                      <p:stCondLst>
                        <p:cond delay="indefinite"/>
                      </p:stCondLst>
                      <p:childTnLst>
                        <p:par>
                          <p:cTn id="8" fill="hold">
                            <p:stCondLst>
                              <p:cond delay="0"/>
                            </p:stCondLst>
                            <p:childTnLst>
                              <p:par>
                                <p:cTn id="9" presetID="50" presetClass="path" presetSubtype="0" accel="50000" decel="50000" fill="hold" grpId="0" nodeType="clickEffect">
                                  <p:stCondLst>
                                    <p:cond delay="0"/>
                                  </p:stCondLst>
                                  <p:childTnLst>
                                    <p:animMotion origin="layout" path="M 2.22222E-6 4.69136E-6 L 0.13871 4.69136E-6 C 0.20104 4.69136E-6 0.27795 0.04228 0.27795 0.07654 L 0.27795 0.15401 " pathEditMode="relative" rAng="0" ptsTypes="FfFF">
                                      <p:cBhvr>
                                        <p:cTn id="10" dur="2000" fill="hold"/>
                                        <p:tgtEl>
                                          <p:spTgt spid="4"/>
                                        </p:tgtEl>
                                        <p:attrNameLst>
                                          <p:attrName>ppt_x</p:attrName>
                                          <p:attrName>ppt_y</p:attrName>
                                        </p:attrNameLst>
                                      </p:cBhvr>
                                      <p:rCtr x="13889" y="76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par>
                                <p:cTn id="55" presetID="10"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2" grpId="0" animBg="1"/>
      <p:bldP spid="13" grpId="0" animBg="1"/>
      <p:bldP spid="14" grpId="0" animBg="1"/>
      <p:bldP spid="15" grpId="0" animBg="1"/>
      <p:bldP spid="16" grpId="0" animBg="1"/>
      <p:bldP spid="33" grpId="0" animBg="1"/>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43608" y="1491630"/>
            <a:ext cx="6936133" cy="1938992"/>
          </a:xfrm>
          <a:prstGeom prst="rect">
            <a:avLst/>
          </a:prstGeom>
          <a:noFill/>
        </p:spPr>
        <p:txBody>
          <a:bodyPr wrap="square" lIns="68580" tIns="34290" rIns="68580" bIns="34290">
            <a:spAutoFit/>
          </a:bodyPr>
          <a:lstStyle/>
          <a:p>
            <a:pPr algn="ctr"/>
            <a:r>
              <a:rPr lang="en-SG" sz="4050" dirty="0">
                <a:ln w="0"/>
                <a:gradFill>
                  <a:gsLst>
                    <a:gs pos="0">
                      <a:schemeClr val="accent5">
                        <a:lumMod val="50000"/>
                      </a:schemeClr>
                    </a:gs>
                    <a:gs pos="50000">
                      <a:schemeClr val="accent5"/>
                    </a:gs>
                    <a:gs pos="100000">
                      <a:schemeClr val="accent5">
                        <a:lumMod val="60000"/>
                        <a:lumOff val="40000"/>
                      </a:schemeClr>
                    </a:gs>
                  </a:gsLst>
                  <a:lin ang="5400000"/>
                </a:gradFill>
                <a:latin typeface="Verdana" panose="020B0604030504040204" pitchFamily="34" charset="0"/>
                <a:ea typeface="Verdana" panose="020B0604030504040204" pitchFamily="34" charset="0"/>
                <a:cs typeface="Verdana" panose="020B0604030504040204" pitchFamily="34" charset="0"/>
              </a:rPr>
              <a:t>How many things can your mind hold in working memory?</a:t>
            </a:r>
          </a:p>
        </p:txBody>
      </p:sp>
    </p:spTree>
    <p:extLst>
      <p:ext uri="{BB962C8B-B14F-4D97-AF65-F5344CB8AC3E}">
        <p14:creationId xmlns:p14="http://schemas.microsoft.com/office/powerpoint/2010/main" val="1151886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 name="Title 1"/>
          <p:cNvSpPr>
            <a:spLocks noGrp="1"/>
          </p:cNvSpPr>
          <p:nvPr>
            <p:ph type="title"/>
          </p:nvPr>
        </p:nvSpPr>
        <p:spPr/>
        <p:txBody>
          <a:bodyPr>
            <a:normAutofit/>
          </a:bodyPr>
          <a:lstStyle/>
          <a:p>
            <a:pPr lvl="0"/>
            <a:r>
              <a:rPr lang="en-SG" sz="4400" dirty="0">
                <a:latin typeface="Verdana"/>
                <a:ea typeface="Verdana"/>
                <a:cs typeface="Verdana"/>
                <a:sym typeface="Verdana"/>
              </a:rPr>
              <a:t>What’s next</a:t>
            </a:r>
            <a:r>
              <a:rPr lang="en-SG" sz="4400" dirty="0" smtClean="0">
                <a:latin typeface="Verdana"/>
                <a:ea typeface="Verdana"/>
                <a:cs typeface="Verdana"/>
                <a:sym typeface="Verdana"/>
              </a:rPr>
              <a:t>?</a:t>
            </a:r>
            <a:endParaRPr lang="en-SG" dirty="0"/>
          </a:p>
        </p:txBody>
      </p:sp>
      <p:sp>
        <p:nvSpPr>
          <p:cNvPr id="91" name="Shape 91"/>
          <p:cNvSpPr txBox="1">
            <a:spLocks noGrp="1"/>
          </p:cNvSpPr>
          <p:nvPr>
            <p:ph type="body" idx="1"/>
          </p:nvPr>
        </p:nvSpPr>
        <p:spPr>
          <a:xfrm>
            <a:off x="311700" y="1228675"/>
            <a:ext cx="3108172" cy="999000"/>
          </a:xfrm>
          <a:prstGeom prst="rect">
            <a:avLst/>
          </a:prstGeom>
        </p:spPr>
        <p:txBody>
          <a:bodyPr lIns="91425" tIns="91425" rIns="91425" bIns="91425" anchor="t" anchorCtr="0">
            <a:noAutofit/>
          </a:bodyPr>
          <a:lstStyle/>
          <a:p>
            <a:pPr lvl="0" rtl="0">
              <a:spcBef>
                <a:spcPts val="0"/>
              </a:spcBef>
              <a:buNone/>
            </a:pPr>
            <a:r>
              <a:rPr lang="en" dirty="0">
                <a:latin typeface="Verdana" panose="020B0604030504040204" pitchFamily="34" charset="0"/>
                <a:ea typeface="Verdana" panose="020B0604030504040204" pitchFamily="34" charset="0"/>
                <a:cs typeface="Verdana" panose="020B0604030504040204" pitchFamily="34" charset="0"/>
              </a:rPr>
              <a:t>Customizability</a:t>
            </a:r>
          </a:p>
          <a:p>
            <a:pPr marL="457200" lvl="0" indent="-228600" rtl="0">
              <a:spcBef>
                <a:spcPts val="0"/>
              </a:spcBef>
            </a:pPr>
            <a:r>
              <a:rPr lang="en" dirty="0">
                <a:latin typeface="Verdana" panose="020B0604030504040204" pitchFamily="34" charset="0"/>
                <a:ea typeface="Verdana" panose="020B0604030504040204" pitchFamily="34" charset="0"/>
                <a:cs typeface="Verdana" panose="020B0604030504040204" pitchFamily="34" charset="0"/>
              </a:rPr>
              <a:t>Colour </a:t>
            </a:r>
            <a:r>
              <a:rPr lang="en" dirty="0" smtClean="0">
                <a:latin typeface="Verdana" panose="020B0604030504040204" pitchFamily="34" charset="0"/>
                <a:ea typeface="Verdana" panose="020B0604030504040204" pitchFamily="34" charset="0"/>
                <a:cs typeface="Verdana" panose="020B0604030504040204" pitchFamily="34" charset="0"/>
              </a:rPr>
              <a:t>scheme</a:t>
            </a:r>
          </a:p>
          <a:p>
            <a:pPr marL="457200" lvl="0" indent="-228600" rtl="0">
              <a:spcBef>
                <a:spcPts val="0"/>
              </a:spcBef>
            </a:pPr>
            <a:r>
              <a:rPr lang="en" dirty="0" smtClean="0">
                <a:latin typeface="Verdana" panose="020B0604030504040204" pitchFamily="34" charset="0"/>
                <a:ea typeface="Verdana" panose="020B0604030504040204" pitchFamily="34" charset="0"/>
                <a:cs typeface="Verdana" panose="020B0604030504040204" pitchFamily="34" charset="0"/>
              </a:rPr>
              <a:t>Font</a:t>
            </a:r>
            <a:endParaRPr lang="en" dirty="0">
              <a:latin typeface="Verdana" panose="020B0604030504040204" pitchFamily="34" charset="0"/>
              <a:ea typeface="Verdana" panose="020B0604030504040204" pitchFamily="34" charset="0"/>
              <a:cs typeface="Verdana" panose="020B0604030504040204" pitchFamily="34" charset="0"/>
            </a:endParaRPr>
          </a:p>
        </p:txBody>
      </p:sp>
      <p:pic>
        <p:nvPicPr>
          <p:cNvPr id="92" name="Shape 92"/>
          <p:cNvPicPr preferRelativeResize="0"/>
          <p:nvPr/>
        </p:nvPicPr>
        <p:blipFill rotWithShape="1">
          <a:blip r:embed="rId3">
            <a:alphaModFix/>
          </a:blip>
          <a:srcRect b="59294"/>
          <a:stretch/>
        </p:blipFill>
        <p:spPr>
          <a:xfrm>
            <a:off x="4196475" y="1349299"/>
            <a:ext cx="3848650" cy="998999"/>
          </a:xfrm>
          <a:prstGeom prst="rect">
            <a:avLst/>
          </a:prstGeom>
          <a:noFill/>
          <a:ln>
            <a:noFill/>
          </a:ln>
        </p:spPr>
      </p:pic>
      <p:pic>
        <p:nvPicPr>
          <p:cNvPr id="93" name="Shape 93"/>
          <p:cNvPicPr preferRelativeResize="0"/>
          <p:nvPr/>
        </p:nvPicPr>
        <p:blipFill rotWithShape="1">
          <a:blip r:embed="rId4">
            <a:alphaModFix/>
          </a:blip>
          <a:srcRect l="1693" t="11402" r="54892" b="21564"/>
          <a:stretch/>
        </p:blipFill>
        <p:spPr>
          <a:xfrm>
            <a:off x="4235399" y="2575300"/>
            <a:ext cx="1447275" cy="1404700"/>
          </a:xfrm>
          <a:prstGeom prst="rect">
            <a:avLst/>
          </a:prstGeom>
          <a:noFill/>
          <a:ln>
            <a:noFill/>
          </a:ln>
        </p:spPr>
      </p:pic>
      <p:pic>
        <p:nvPicPr>
          <p:cNvPr id="2050" name="Picture 2" descr="https://www.eslpod.com/eslpod_blog/wp-content/uploads/2008/06/frame_fonts21.gif"/>
          <p:cNvPicPr>
            <a:picLocks noChangeAspect="1" noChangeArrowheads="1"/>
          </p:cNvPicPr>
          <p:nvPr/>
        </p:nvPicPr>
        <p:blipFill rotWithShape="1">
          <a:blip r:embed="rId5">
            <a:extLst>
              <a:ext uri="{28A0092B-C50C-407E-A947-70E740481C1C}">
                <a14:useLocalDpi xmlns:a14="http://schemas.microsoft.com/office/drawing/2010/main" val="0"/>
              </a:ext>
            </a:extLst>
          </a:blip>
          <a:srcRect t="43228" r="66826"/>
          <a:stretch/>
        </p:blipFill>
        <p:spPr bwMode="auto">
          <a:xfrm>
            <a:off x="5868144" y="2513890"/>
            <a:ext cx="1297569" cy="14661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
                                            <p:txEl>
                                              <p:pRg st="2" end="2"/>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1000"/>
                                        <p:tgtEl>
                                          <p:spTgt spid="91"/>
                                        </p:tgtEl>
                                      </p:cBhvr>
                                    </p:animEffect>
                                  </p:childTnLst>
                                </p:cTn>
                              </p:par>
                              <p:par>
                                <p:cTn id="14" presetID="10" presetClass="entr" presetSubtype="0" fill="hold"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1000"/>
                                        <p:tgtEl>
                                          <p:spTgt spid="92"/>
                                        </p:tgtEl>
                                      </p:cBhvr>
                                    </p:animEffect>
                                  </p:childTnLst>
                                </p:cTn>
                              </p:par>
                              <p:par>
                                <p:cTn id="17" presetID="10" presetClass="entr" presetSubtype="0" fill="hold" nodeType="with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1000"/>
                                        <p:tgtEl>
                                          <p:spTgt spid="93"/>
                                        </p:tgtEl>
                                      </p:cBhvr>
                                    </p:animEffect>
                                  </p:childTnLst>
                                </p:cTn>
                              </p:par>
                              <p:par>
                                <p:cTn id="20" presetID="1" presetClass="entr" presetSubtype="0" fill="hold" nodeType="withEffect">
                                  <p:stCondLst>
                                    <p:cond delay="0"/>
                                  </p:stCondLst>
                                  <p:childTnLst>
                                    <p:set>
                                      <p:cBhvr>
                                        <p:cTn id="21"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SG" sz="4400" dirty="0">
                <a:latin typeface="Verdana"/>
                <a:ea typeface="Verdana"/>
                <a:cs typeface="Verdana"/>
                <a:sym typeface="Verdana"/>
              </a:rPr>
              <a:t>What’s next</a:t>
            </a:r>
            <a:r>
              <a:rPr lang="en-SG" sz="4400" dirty="0" smtClean="0">
                <a:latin typeface="Verdana"/>
                <a:ea typeface="Verdana"/>
                <a:cs typeface="Verdana"/>
                <a:sym typeface="Verdana"/>
              </a:rPr>
              <a:t>?</a:t>
            </a:r>
            <a:endParaRPr lang="en-SG" dirty="0"/>
          </a:p>
        </p:txBody>
      </p:sp>
      <p:sp>
        <p:nvSpPr>
          <p:cNvPr id="100" name="Shape 100"/>
          <p:cNvSpPr txBox="1">
            <a:spLocks noGrp="1"/>
          </p:cNvSpPr>
          <p:nvPr>
            <p:ph type="body" idx="1"/>
          </p:nvPr>
        </p:nvSpPr>
        <p:spPr>
          <a:xfrm>
            <a:off x="311700" y="1228675"/>
            <a:ext cx="2100060" cy="481200"/>
          </a:xfrm>
          <a:prstGeom prst="rect">
            <a:avLst/>
          </a:prstGeom>
        </p:spPr>
        <p:txBody>
          <a:bodyPr lIns="91425" tIns="91425" rIns="91425" bIns="91425" anchor="t" anchorCtr="0">
            <a:noAutofit/>
          </a:bodyPr>
          <a:lstStyle/>
          <a:p>
            <a:pPr lvl="0">
              <a:spcBef>
                <a:spcPts val="0"/>
              </a:spcBef>
              <a:buNone/>
            </a:pPr>
            <a:r>
              <a:rPr lang="en" dirty="0">
                <a:latin typeface="Verdana" panose="020B0604030504040204" pitchFamily="34" charset="0"/>
                <a:ea typeface="Verdana" panose="020B0604030504040204" pitchFamily="34" charset="0"/>
                <a:cs typeface="Verdana" panose="020B0604030504040204" pitchFamily="34" charset="0"/>
              </a:rPr>
              <a:t>Notifications</a:t>
            </a:r>
            <a:r>
              <a:rPr lang="en" dirty="0"/>
              <a:t> </a:t>
            </a:r>
          </a:p>
        </p:txBody>
      </p:sp>
      <p:sp>
        <p:nvSpPr>
          <p:cNvPr id="103" name="Shape 103"/>
          <p:cNvSpPr txBox="1">
            <a:spLocks noGrp="1"/>
          </p:cNvSpPr>
          <p:nvPr>
            <p:ph type="body" idx="4294967295"/>
          </p:nvPr>
        </p:nvSpPr>
        <p:spPr>
          <a:xfrm>
            <a:off x="0" y="1774825"/>
            <a:ext cx="1993900" cy="481013"/>
          </a:xfrm>
          <a:prstGeom prst="rect">
            <a:avLst/>
          </a:prstGeom>
        </p:spPr>
        <p:txBody>
          <a:bodyPr lIns="91425" tIns="91425" rIns="91425" bIns="91425" anchor="t" anchorCtr="0">
            <a:noAutofit/>
          </a:bodyPr>
          <a:lstStyle/>
          <a:p>
            <a:pPr lvl="0" rtl="0">
              <a:spcBef>
                <a:spcPts val="0"/>
              </a:spcBef>
              <a:buNone/>
            </a:pPr>
            <a:r>
              <a:rPr lang="en" dirty="0" smtClean="0">
                <a:latin typeface="Verdana" panose="020B0604030504040204" pitchFamily="34" charset="0"/>
                <a:ea typeface="Verdana" panose="020B0604030504040204" pitchFamily="34" charset="0"/>
                <a:cs typeface="Verdana" panose="020B0604030504040204" pitchFamily="34" charset="0"/>
              </a:rPr>
              <a:t>	 Encryption</a:t>
            </a:r>
            <a:r>
              <a:rPr lang="en" dirty="0" smtClean="0"/>
              <a:t> </a:t>
            </a:r>
            <a:endParaRPr lang="en" dirty="0"/>
          </a:p>
        </p:txBody>
      </p:sp>
      <p:pic>
        <p:nvPicPr>
          <p:cNvPr id="101" name="Shape 101"/>
          <p:cNvPicPr preferRelativeResize="0"/>
          <p:nvPr/>
        </p:nvPicPr>
        <p:blipFill>
          <a:blip r:embed="rId3">
            <a:alphaModFix/>
          </a:blip>
          <a:stretch>
            <a:fillRect/>
          </a:stretch>
        </p:blipFill>
        <p:spPr>
          <a:xfrm>
            <a:off x="5302925" y="1371912"/>
            <a:ext cx="3143250" cy="1285875"/>
          </a:xfrm>
          <a:prstGeom prst="rect">
            <a:avLst/>
          </a:prstGeom>
          <a:noFill/>
          <a:ln>
            <a:noFill/>
          </a:ln>
        </p:spPr>
      </p:pic>
      <p:pic>
        <p:nvPicPr>
          <p:cNvPr id="102" name="Shape 102"/>
          <p:cNvPicPr preferRelativeResize="0"/>
          <p:nvPr/>
        </p:nvPicPr>
        <p:blipFill>
          <a:blip r:embed="rId4">
            <a:alphaModFix/>
          </a:blip>
          <a:stretch>
            <a:fillRect/>
          </a:stretch>
        </p:blipFill>
        <p:spPr>
          <a:xfrm>
            <a:off x="2981799" y="1371925"/>
            <a:ext cx="1773800" cy="1501349"/>
          </a:xfrm>
          <a:prstGeom prst="rect">
            <a:avLst/>
          </a:prstGeom>
          <a:noFill/>
          <a:ln>
            <a:noFill/>
          </a:ln>
        </p:spPr>
      </p:pic>
      <p:pic>
        <p:nvPicPr>
          <p:cNvPr id="104" name="Shape 104"/>
          <p:cNvPicPr preferRelativeResize="0"/>
          <p:nvPr/>
        </p:nvPicPr>
        <p:blipFill>
          <a:blip r:embed="rId5">
            <a:alphaModFix/>
          </a:blip>
          <a:stretch>
            <a:fillRect/>
          </a:stretch>
        </p:blipFill>
        <p:spPr>
          <a:xfrm>
            <a:off x="2718000" y="3363887"/>
            <a:ext cx="1446450" cy="1446450"/>
          </a:xfrm>
          <a:prstGeom prst="rect">
            <a:avLst/>
          </a:prstGeom>
          <a:noFill/>
          <a:ln>
            <a:noFill/>
          </a:ln>
        </p:spPr>
      </p:pic>
      <p:pic>
        <p:nvPicPr>
          <p:cNvPr id="105" name="Shape 105"/>
          <p:cNvPicPr preferRelativeResize="0"/>
          <p:nvPr/>
        </p:nvPicPr>
        <p:blipFill>
          <a:blip r:embed="rId6">
            <a:alphaModFix/>
          </a:blip>
          <a:stretch>
            <a:fillRect/>
          </a:stretch>
        </p:blipFill>
        <p:spPr>
          <a:xfrm>
            <a:off x="4604632" y="3317547"/>
            <a:ext cx="4320218" cy="435325"/>
          </a:xfrm>
          <a:prstGeom prst="rect">
            <a:avLst/>
          </a:prstGeom>
          <a:noFill/>
          <a:ln>
            <a:noFill/>
          </a:ln>
        </p:spPr>
      </p:pic>
      <p:pic>
        <p:nvPicPr>
          <p:cNvPr id="106" name="Shape 106"/>
          <p:cNvPicPr preferRelativeResize="0"/>
          <p:nvPr/>
        </p:nvPicPr>
        <p:blipFill>
          <a:blip r:embed="rId7">
            <a:alphaModFix/>
          </a:blip>
          <a:stretch>
            <a:fillRect/>
          </a:stretch>
        </p:blipFill>
        <p:spPr>
          <a:xfrm>
            <a:off x="6309047" y="3818200"/>
            <a:ext cx="739500" cy="537825"/>
          </a:xfrm>
          <a:prstGeom prst="rect">
            <a:avLst/>
          </a:prstGeom>
          <a:noFill/>
          <a:ln>
            <a:noFill/>
          </a:ln>
        </p:spPr>
      </p:pic>
      <p:pic>
        <p:nvPicPr>
          <p:cNvPr id="107" name="Shape 107"/>
          <p:cNvPicPr preferRelativeResize="0"/>
          <p:nvPr/>
        </p:nvPicPr>
        <p:blipFill>
          <a:blip r:embed="rId8">
            <a:alphaModFix/>
          </a:blip>
          <a:stretch>
            <a:fillRect/>
          </a:stretch>
        </p:blipFill>
        <p:spPr>
          <a:xfrm>
            <a:off x="4604850" y="4491250"/>
            <a:ext cx="4319763" cy="435325"/>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par>
                                <p:cTn id="8" presetID="10" presetClass="entr" presetSubtype="0" fill="hold"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1000"/>
                                        <p:tgtEl>
                                          <p:spTgt spid="102"/>
                                        </p:tgtEl>
                                      </p:cBhvr>
                                    </p:animEffect>
                                  </p:childTnLst>
                                </p:cTn>
                              </p:par>
                              <p:par>
                                <p:cTn id="11" presetID="10" presetClass="entr" presetSubtype="0" fill="hold" nodeType="with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1000"/>
                                        <p:tgtEl>
                                          <p:spTgt spid="10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1000"/>
                                        <p:tgtEl>
                                          <p:spTgt spid="103"/>
                                        </p:tgtEl>
                                      </p:cBhvr>
                                    </p:animEffect>
                                  </p:childTnLst>
                                </p:cTn>
                              </p:par>
                              <p:par>
                                <p:cTn id="19" presetID="10" presetClass="entr" presetSubtype="0"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1000"/>
                                        <p:tgtEl>
                                          <p:spTgt spid="104"/>
                                        </p:tgtEl>
                                      </p:cBhvr>
                                    </p:animEffect>
                                  </p:childTnLst>
                                </p:cTn>
                              </p:par>
                              <p:par>
                                <p:cTn id="22" presetID="10" presetClass="entr" presetSubtype="0" fill="hold" nodeType="with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fade">
                                      <p:cBhvr>
                                        <p:cTn id="24" dur="1000"/>
                                        <p:tgtEl>
                                          <p:spTgt spid="105"/>
                                        </p:tgtEl>
                                      </p:cBhvr>
                                    </p:animEffect>
                                  </p:childTnLst>
                                </p:cTn>
                              </p:par>
                              <p:par>
                                <p:cTn id="25" presetID="10" presetClass="entr" presetSubtype="0" fill="hold" nodeType="withEffect">
                                  <p:stCondLst>
                                    <p:cond delay="0"/>
                                  </p:stCondLst>
                                  <p:childTnLst>
                                    <p:set>
                                      <p:cBhvr>
                                        <p:cTn id="26" dur="1" fill="hold">
                                          <p:stCondLst>
                                            <p:cond delay="0"/>
                                          </p:stCondLst>
                                        </p:cTn>
                                        <p:tgtEl>
                                          <p:spTgt spid="106"/>
                                        </p:tgtEl>
                                        <p:attrNameLst>
                                          <p:attrName>style.visibility</p:attrName>
                                        </p:attrNameLst>
                                      </p:cBhvr>
                                      <p:to>
                                        <p:strVal val="visible"/>
                                      </p:to>
                                    </p:set>
                                    <p:animEffect transition="in" filter="fade">
                                      <p:cBhvr>
                                        <p:cTn id="27" dur="1000"/>
                                        <p:tgtEl>
                                          <p:spTgt spid="106"/>
                                        </p:tgtEl>
                                      </p:cBhvr>
                                    </p:animEffect>
                                  </p:childTnLst>
                                </p:cTn>
                              </p:par>
                              <p:par>
                                <p:cTn id="28" presetID="10" presetClass="entr" presetSubtype="0" fill="hold" nodeType="with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fade">
                                      <p:cBhvr>
                                        <p:cTn id="30"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b="0" dirty="0">
                <a:latin typeface="Verdana"/>
                <a:ea typeface="Verdana"/>
                <a:cs typeface="Verdana"/>
                <a:sym typeface="Verdana"/>
              </a:rPr>
              <a:t>What’s next</a:t>
            </a:r>
            <a:r>
              <a:rPr lang="en" b="0" dirty="0" smtClean="0">
                <a:latin typeface="Verdana"/>
                <a:ea typeface="Verdana"/>
                <a:cs typeface="Verdana"/>
                <a:sym typeface="Verdana"/>
              </a:rPr>
              <a:t>?</a:t>
            </a:r>
            <a:endParaRPr dirty="0"/>
          </a:p>
          <a:p>
            <a:pPr lvl="0">
              <a:spcBef>
                <a:spcPts val="0"/>
              </a:spcBef>
              <a:buNone/>
            </a:pPr>
            <a:endParaRPr dirty="0"/>
          </a:p>
        </p:txBody>
      </p:sp>
      <p:sp>
        <p:nvSpPr>
          <p:cNvPr id="113" name="Shape 113"/>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en" dirty="0">
                <a:latin typeface="Verdana" panose="020B0604030504040204" pitchFamily="34" charset="0"/>
                <a:ea typeface="Verdana" panose="020B0604030504040204" pitchFamily="34" charset="0"/>
                <a:cs typeface="Verdana" panose="020B0604030504040204" pitchFamily="34" charset="0"/>
              </a:rPr>
              <a:t>Autocomplete &amp; </a:t>
            </a:r>
            <a:r>
              <a:rPr lang="en" dirty="0" smtClean="0">
                <a:latin typeface="Verdana" panose="020B0604030504040204" pitchFamily="34" charset="0"/>
                <a:ea typeface="Verdana" panose="020B0604030504040204" pitchFamily="34" charset="0"/>
                <a:cs typeface="Verdana" panose="020B0604030504040204" pitchFamily="34" charset="0"/>
              </a:rPr>
              <a:t>Autocorrect</a:t>
            </a:r>
          </a:p>
          <a:p>
            <a:pPr lvl="0">
              <a:spcBef>
                <a:spcPts val="0"/>
              </a:spcBef>
              <a:buNone/>
            </a:pPr>
            <a:endParaRPr lang="en" dirty="0" smtClean="0">
              <a:latin typeface="Verdana" panose="020B0604030504040204" pitchFamily="34" charset="0"/>
              <a:ea typeface="Verdana" panose="020B0604030504040204" pitchFamily="34" charset="0"/>
              <a:cs typeface="Verdana" panose="020B0604030504040204" pitchFamily="34" charset="0"/>
            </a:endParaRPr>
          </a:p>
          <a:p>
            <a:r>
              <a:rPr lang="en" dirty="0" smtClean="0">
                <a:latin typeface="Verdana" panose="020B0604030504040204" pitchFamily="34" charset="0"/>
                <a:ea typeface="Verdana" panose="020B0604030504040204" pitchFamily="34" charset="0"/>
                <a:cs typeface="Verdana" panose="020B0604030504040204" pitchFamily="34" charset="0"/>
              </a:rPr>
              <a:t>Personalized</a:t>
            </a:r>
          </a:p>
          <a:p>
            <a:endParaRPr lang="en" dirty="0">
              <a:latin typeface="Verdana" panose="020B0604030504040204" pitchFamily="34" charset="0"/>
              <a:ea typeface="Verdana" panose="020B0604030504040204" pitchFamily="34" charset="0"/>
              <a:cs typeface="Verdana" panose="020B0604030504040204" pitchFamily="34" charset="0"/>
            </a:endParaRPr>
          </a:p>
        </p:txBody>
      </p:sp>
      <p:pic>
        <p:nvPicPr>
          <p:cNvPr id="114" name="Shape 114"/>
          <p:cNvPicPr preferRelativeResize="0"/>
          <p:nvPr/>
        </p:nvPicPr>
        <p:blipFill>
          <a:blip r:embed="rId3">
            <a:alphaModFix/>
          </a:blip>
          <a:stretch>
            <a:fillRect/>
          </a:stretch>
        </p:blipFill>
        <p:spPr>
          <a:xfrm>
            <a:off x="3491880" y="1927565"/>
            <a:ext cx="4716049" cy="13350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b="0" dirty="0">
                <a:latin typeface="Verdana"/>
                <a:ea typeface="Verdana"/>
                <a:cs typeface="Verdana"/>
                <a:sym typeface="Verdana"/>
              </a:rPr>
              <a:t>What’s next</a:t>
            </a:r>
            <a:r>
              <a:rPr lang="en" b="0" dirty="0" smtClean="0">
                <a:latin typeface="Verdana"/>
                <a:ea typeface="Verdana"/>
                <a:cs typeface="Verdana"/>
                <a:sym typeface="Verdana"/>
              </a:rPr>
              <a:t>?</a:t>
            </a:r>
            <a:endParaRPr dirty="0"/>
          </a:p>
          <a:p>
            <a:pPr lvl="0">
              <a:spcBef>
                <a:spcPts val="0"/>
              </a:spcBef>
              <a:buNone/>
            </a:pPr>
            <a:endParaRPr dirty="0"/>
          </a:p>
        </p:txBody>
      </p:sp>
      <p:sp>
        <p:nvSpPr>
          <p:cNvPr id="113" name="Shape 113"/>
          <p:cNvSpPr txBox="1">
            <a:spLocks noGrp="1"/>
          </p:cNvSpPr>
          <p:nvPr>
            <p:ph type="body" idx="1"/>
          </p:nvPr>
        </p:nvSpPr>
        <p:spPr>
          <a:prstGeom prst="rect">
            <a:avLst/>
          </a:prstGeom>
        </p:spPr>
        <p:txBody>
          <a:bodyPr lIns="91425" tIns="91425" rIns="91425" bIns="91425" anchor="t" anchorCtr="0">
            <a:noAutofit/>
          </a:bodyPr>
          <a:lstStyle/>
          <a:p>
            <a:r>
              <a:rPr lang="en" dirty="0" smtClean="0">
                <a:latin typeface="Verdana" panose="020B0604030504040204" pitchFamily="34" charset="0"/>
                <a:ea typeface="Verdana" panose="020B0604030504040204" pitchFamily="34" charset="0"/>
                <a:cs typeface="Verdana" panose="020B0604030504040204" pitchFamily="34" charset="0"/>
              </a:rPr>
              <a:t>Mobile support</a:t>
            </a:r>
          </a:p>
          <a:p>
            <a:pPr marL="0" indent="0">
              <a:buNone/>
            </a:pPr>
            <a:endParaRPr lang="en" dirty="0" smtClean="0">
              <a:latin typeface="Verdana" panose="020B0604030504040204" pitchFamily="34" charset="0"/>
              <a:ea typeface="Verdana" panose="020B0604030504040204" pitchFamily="34" charset="0"/>
              <a:cs typeface="Verdana" panose="020B0604030504040204" pitchFamily="34" charset="0"/>
            </a:endParaRPr>
          </a:p>
          <a:p>
            <a:r>
              <a:rPr lang="en" dirty="0" smtClean="0">
                <a:latin typeface="Verdana" panose="020B0604030504040204" pitchFamily="34" charset="0"/>
                <a:ea typeface="Verdana" panose="020B0604030504040204" pitchFamily="34" charset="0"/>
                <a:cs typeface="Verdana" panose="020B0604030504040204" pitchFamily="34" charset="0"/>
              </a:rPr>
              <a:t>Web Application</a:t>
            </a:r>
          </a:p>
          <a:p>
            <a:pPr lvl="0">
              <a:spcBef>
                <a:spcPts val="0"/>
              </a:spcBef>
              <a:buNone/>
            </a:pPr>
            <a:endParaRPr lang="en"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 dirty="0">
              <a:latin typeface="Verdana" panose="020B0604030504040204" pitchFamily="34" charset="0"/>
              <a:ea typeface="Verdana" panose="020B0604030504040204" pitchFamily="34" charset="0"/>
              <a:cs typeface="Verdana" panose="020B0604030504040204" pitchFamily="34" charset="0"/>
            </a:endParaRPr>
          </a:p>
        </p:txBody>
      </p:sp>
      <p:pic>
        <p:nvPicPr>
          <p:cNvPr id="3074" name="Picture 2" descr="http://www.geek.com/wp-content/uploads/2011/12/showcase-phon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236" y="1077491"/>
            <a:ext cx="4006851" cy="24664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royal.pingdom.com/wp-content/uploads/2011/06/browser-logos.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3651870"/>
            <a:ext cx="55245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34991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b="0" dirty="0">
                <a:latin typeface="Verdana"/>
                <a:ea typeface="Verdana"/>
                <a:cs typeface="Verdana"/>
                <a:sym typeface="Verdana"/>
              </a:rPr>
              <a:t>Questions?</a:t>
            </a:r>
          </a:p>
        </p:txBody>
      </p:sp>
      <p:sp>
        <p:nvSpPr>
          <p:cNvPr id="120" name="Shape 120"/>
          <p:cNvSpPr txBox="1">
            <a:spLocks noGrp="1"/>
          </p:cNvSpPr>
          <p:nvPr>
            <p:ph type="body" idx="1"/>
          </p:nvPr>
        </p:nvSpPr>
        <p:spPr>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43608" y="1275606"/>
            <a:ext cx="6936133" cy="2562240"/>
          </a:xfrm>
          <a:prstGeom prst="rect">
            <a:avLst/>
          </a:prstGeom>
          <a:noFill/>
        </p:spPr>
        <p:txBody>
          <a:bodyPr wrap="square" lIns="68580" tIns="34290" rIns="68580" bIns="34290">
            <a:spAutoFit/>
          </a:bodyPr>
          <a:lstStyle/>
          <a:p>
            <a:pPr algn="ctr"/>
            <a:r>
              <a:rPr lang="en-SG" sz="4050" dirty="0">
                <a:ln w="0"/>
                <a:gradFill>
                  <a:gsLst>
                    <a:gs pos="0">
                      <a:schemeClr val="accent5">
                        <a:lumMod val="50000"/>
                      </a:schemeClr>
                    </a:gs>
                    <a:gs pos="50000">
                      <a:schemeClr val="accent5"/>
                    </a:gs>
                    <a:gs pos="100000">
                      <a:schemeClr val="accent5">
                        <a:lumMod val="60000"/>
                        <a:lumOff val="40000"/>
                      </a:schemeClr>
                    </a:gs>
                  </a:gsLst>
                  <a:lin ang="5400000"/>
                </a:gradFill>
                <a:latin typeface="Verdana" panose="020B0604030504040204" pitchFamily="34" charset="0"/>
                <a:ea typeface="Verdana" panose="020B0604030504040204" pitchFamily="34" charset="0"/>
                <a:cs typeface="Verdana" panose="020B0604030504040204" pitchFamily="34" charset="0"/>
              </a:rPr>
              <a:t>Miller’s law: An average person can hold about seven objects in working memory.</a:t>
            </a:r>
          </a:p>
        </p:txBody>
      </p:sp>
    </p:spTree>
    <p:extLst>
      <p:ext uri="{BB962C8B-B14F-4D97-AF65-F5344CB8AC3E}">
        <p14:creationId xmlns:p14="http://schemas.microsoft.com/office/powerpoint/2010/main" val="2485261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001" y="2101555"/>
            <a:ext cx="4006460" cy="2664296"/>
          </a:xfrm>
          <a:prstGeom prst="rect">
            <a:avLst/>
          </a:prstGeom>
        </p:spPr>
      </p:pic>
      <p:sp>
        <p:nvSpPr>
          <p:cNvPr id="3" name="Cloud Callout 2"/>
          <p:cNvSpPr/>
          <p:nvPr/>
        </p:nvSpPr>
        <p:spPr>
          <a:xfrm>
            <a:off x="3131840" y="195486"/>
            <a:ext cx="2808312" cy="1296144"/>
          </a:xfrm>
          <a:prstGeom prst="cloudCallout">
            <a:avLst>
              <a:gd name="adj1" fmla="val -14657"/>
              <a:gd name="adj2" fmla="val 10691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Meet Juliet tomorrow at 3pm</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Cloud Callout 13"/>
          <p:cNvSpPr/>
          <p:nvPr/>
        </p:nvSpPr>
        <p:spPr>
          <a:xfrm>
            <a:off x="6156624" y="454549"/>
            <a:ext cx="2987376" cy="1296144"/>
          </a:xfrm>
          <a:prstGeom prst="cloudCallout">
            <a:avLst>
              <a:gd name="adj1" fmla="val -96369"/>
              <a:gd name="adj2" fmla="val 1077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Submit sales report to boss by Fri</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Cloud Callout 14"/>
          <p:cNvSpPr/>
          <p:nvPr/>
        </p:nvSpPr>
        <p:spPr>
          <a:xfrm>
            <a:off x="395536" y="43835"/>
            <a:ext cx="2350276" cy="1296144"/>
          </a:xfrm>
          <a:prstGeom prst="cloudCallout">
            <a:avLst>
              <a:gd name="adj1" fmla="val 77507"/>
              <a:gd name="adj2" fmla="val 11824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Labour Day on</a:t>
            </a:r>
          </a:p>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1 May</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Cloud Callout 15"/>
          <p:cNvSpPr/>
          <p:nvPr/>
        </p:nvSpPr>
        <p:spPr>
          <a:xfrm>
            <a:off x="95982" y="1606097"/>
            <a:ext cx="2459793" cy="1296144"/>
          </a:xfrm>
          <a:prstGeom prst="cloudCallout">
            <a:avLst>
              <a:gd name="adj1" fmla="val 73231"/>
              <a:gd name="adj2" fmla="val 7382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John’s wedding</a:t>
            </a:r>
            <a:b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b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15 May </a:t>
            </a:r>
            <a:b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b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8-10am</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Cloud Callout 16"/>
          <p:cNvSpPr/>
          <p:nvPr/>
        </p:nvSpPr>
        <p:spPr>
          <a:xfrm>
            <a:off x="6145752" y="2038725"/>
            <a:ext cx="2890744" cy="1296144"/>
          </a:xfrm>
          <a:prstGeom prst="cloudCallout">
            <a:avLst>
              <a:gd name="adj1" fmla="val -81166"/>
              <a:gd name="adj2" fmla="val 5466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Gym session every 2 days 7-9pm</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Cloud Callout 17"/>
          <p:cNvSpPr/>
          <p:nvPr/>
        </p:nvSpPr>
        <p:spPr>
          <a:xfrm>
            <a:off x="6372200" y="3504320"/>
            <a:ext cx="2520280" cy="1296144"/>
          </a:xfrm>
          <a:prstGeom prst="cloudCallout">
            <a:avLst>
              <a:gd name="adj1" fmla="val -82117"/>
              <a:gd name="adj2" fmla="val 50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Read War and Peace</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Cloud Callout 18"/>
          <p:cNvSpPr/>
          <p:nvPr/>
        </p:nvSpPr>
        <p:spPr>
          <a:xfrm>
            <a:off x="251520" y="3271817"/>
            <a:ext cx="2376264" cy="1296144"/>
          </a:xfrm>
          <a:prstGeom prst="cloudCallout">
            <a:avLst>
              <a:gd name="adj1" fmla="val 71806"/>
              <a:gd name="adj2" fmla="val 4943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Safety briefing every Monday</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97811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750"/>
                                        <p:tgtEl>
                                          <p:spTgt spid="17"/>
                                        </p:tgtEl>
                                      </p:cBhvr>
                                    </p:animEffect>
                                    <p:anim calcmode="lin" valueType="num">
                                      <p:cBhvr>
                                        <p:cTn id="14" dur="750" fill="hold"/>
                                        <p:tgtEl>
                                          <p:spTgt spid="17"/>
                                        </p:tgtEl>
                                        <p:attrNameLst>
                                          <p:attrName>ppt_x</p:attrName>
                                        </p:attrNameLst>
                                      </p:cBhvr>
                                      <p:tavLst>
                                        <p:tav tm="0">
                                          <p:val>
                                            <p:strVal val="#ppt_x"/>
                                          </p:val>
                                        </p:tav>
                                        <p:tav tm="100000">
                                          <p:val>
                                            <p:strVal val="#ppt_x"/>
                                          </p:val>
                                        </p:tav>
                                      </p:tavLst>
                                    </p:anim>
                                    <p:anim calcmode="lin" valueType="num">
                                      <p:cBhvr>
                                        <p:cTn id="15" dur="750" fill="hold"/>
                                        <p:tgtEl>
                                          <p:spTgt spid="1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anim calcmode="lin" valueType="num">
                                      <p:cBhvr>
                                        <p:cTn id="26" dur="500" fill="hold"/>
                                        <p:tgtEl>
                                          <p:spTgt spid="16"/>
                                        </p:tgtEl>
                                        <p:attrNameLst>
                                          <p:attrName>ppt_x</p:attrName>
                                        </p:attrNameLst>
                                      </p:cBhvr>
                                      <p:tavLst>
                                        <p:tav tm="0">
                                          <p:val>
                                            <p:strVal val="#ppt_x"/>
                                          </p:val>
                                        </p:tav>
                                        <p:tav tm="100000">
                                          <p:val>
                                            <p:strVal val="#ppt_x"/>
                                          </p:val>
                                        </p:tav>
                                      </p:tavLst>
                                    </p:anim>
                                    <p:anim calcmode="lin" valueType="num">
                                      <p:cBhvr>
                                        <p:cTn id="27" dur="5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250"/>
                                        <p:tgtEl>
                                          <p:spTgt spid="14"/>
                                        </p:tgtEl>
                                      </p:cBhvr>
                                    </p:animEffect>
                                    <p:anim calcmode="lin" valueType="num">
                                      <p:cBhvr>
                                        <p:cTn id="32" dur="250" fill="hold"/>
                                        <p:tgtEl>
                                          <p:spTgt spid="14"/>
                                        </p:tgtEl>
                                        <p:attrNameLst>
                                          <p:attrName>ppt_x</p:attrName>
                                        </p:attrNameLst>
                                      </p:cBhvr>
                                      <p:tavLst>
                                        <p:tav tm="0">
                                          <p:val>
                                            <p:strVal val="#ppt_x"/>
                                          </p:val>
                                        </p:tav>
                                        <p:tav tm="100000">
                                          <p:val>
                                            <p:strVal val="#ppt_x"/>
                                          </p:val>
                                        </p:tav>
                                      </p:tavLst>
                                    </p:anim>
                                    <p:anim calcmode="lin" valueType="num">
                                      <p:cBhvr>
                                        <p:cTn id="33" dur="25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2750"/>
                            </p:stCondLst>
                            <p:childTnLst>
                              <p:par>
                                <p:cTn id="35" presetID="42"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50"/>
                                        <p:tgtEl>
                                          <p:spTgt spid="15"/>
                                        </p:tgtEl>
                                      </p:cBhvr>
                                    </p:animEffect>
                                    <p:anim calcmode="lin" valueType="num">
                                      <p:cBhvr>
                                        <p:cTn id="38" dur="250" fill="hold"/>
                                        <p:tgtEl>
                                          <p:spTgt spid="15"/>
                                        </p:tgtEl>
                                        <p:attrNameLst>
                                          <p:attrName>ppt_x</p:attrName>
                                        </p:attrNameLst>
                                      </p:cBhvr>
                                      <p:tavLst>
                                        <p:tav tm="0">
                                          <p:val>
                                            <p:strVal val="#ppt_x"/>
                                          </p:val>
                                        </p:tav>
                                        <p:tav tm="100000">
                                          <p:val>
                                            <p:strVal val="#ppt_x"/>
                                          </p:val>
                                        </p:tav>
                                      </p:tavLst>
                                    </p:anim>
                                    <p:anim calcmode="lin" valueType="num">
                                      <p:cBhvr>
                                        <p:cTn id="39" dur="25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anim calcmode="lin" valueType="num">
                                      <p:cBhvr>
                                        <p:cTn id="44" dur="250" fill="hold"/>
                                        <p:tgtEl>
                                          <p:spTgt spid="19"/>
                                        </p:tgtEl>
                                        <p:attrNameLst>
                                          <p:attrName>ppt_x</p:attrName>
                                        </p:attrNameLst>
                                      </p:cBhvr>
                                      <p:tavLst>
                                        <p:tav tm="0">
                                          <p:val>
                                            <p:strVal val="#ppt_x"/>
                                          </p:val>
                                        </p:tav>
                                        <p:tav tm="100000">
                                          <p:val>
                                            <p:strVal val="#ppt_x"/>
                                          </p:val>
                                        </p:tav>
                                      </p:tavLst>
                                    </p:anim>
                                    <p:anim calcmode="lin" valueType="num">
                                      <p:cBhvr>
                                        <p:cTn id="45" dur="25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17" grpId="0" animBg="1"/>
      <p:bldP spid="1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28136"/>
            <a:ext cx="5022356" cy="5115363"/>
          </a:xfrm>
          <a:prstGeom prst="rect">
            <a:avLst/>
          </a:prstGeom>
        </p:spPr>
      </p:pic>
    </p:spTree>
    <p:extLst>
      <p:ext uri="{BB962C8B-B14F-4D97-AF65-F5344CB8AC3E}">
        <p14:creationId xmlns:p14="http://schemas.microsoft.com/office/powerpoint/2010/main" val="2953115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28136"/>
            <a:ext cx="5022356" cy="511536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29090"/>
            <a:ext cx="5022356" cy="5138884"/>
          </a:xfrm>
          <a:prstGeom prst="rect">
            <a:avLst/>
          </a:prstGeom>
        </p:spPr>
      </p:pic>
    </p:spTree>
    <p:extLst>
      <p:ext uri="{BB962C8B-B14F-4D97-AF65-F5344CB8AC3E}">
        <p14:creationId xmlns:p14="http://schemas.microsoft.com/office/powerpoint/2010/main" val="2409456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Shaun Lee\Desktop\WinWP-1024x467.png"/>
          <p:cNvPicPr>
            <a:picLocks noChangeAspect="1" noChangeArrowheads="1"/>
          </p:cNvPicPr>
          <p:nvPr/>
        </p:nvPicPr>
        <p:blipFill rotWithShape="1">
          <a:blip r:embed="rId3">
            <a:extLst>
              <a:ext uri="{28A0092B-C50C-407E-A947-70E740481C1C}">
                <a14:useLocalDpi xmlns:a14="http://schemas.microsoft.com/office/drawing/2010/main" val="0"/>
              </a:ext>
            </a:extLst>
          </a:blip>
          <a:srcRect l="26354"/>
          <a:stretch/>
        </p:blipFill>
        <p:spPr bwMode="auto">
          <a:xfrm>
            <a:off x="3491880" y="1373330"/>
            <a:ext cx="4267926" cy="26429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haun Lee\Desktop\screen-shot-2013-10-10-at-4-07-23-pm.png"/>
          <p:cNvPicPr>
            <a:picLocks noChangeAspect="1" noChangeArrowheads="1"/>
          </p:cNvPicPr>
          <p:nvPr/>
        </p:nvPicPr>
        <p:blipFill rotWithShape="1">
          <a:blip r:embed="rId4">
            <a:extLst>
              <a:ext uri="{28A0092B-C50C-407E-A947-70E740481C1C}">
                <a14:useLocalDpi xmlns:a14="http://schemas.microsoft.com/office/drawing/2010/main" val="0"/>
              </a:ext>
            </a:extLst>
          </a:blip>
          <a:srcRect l="12442" t="18741"/>
          <a:stretch/>
        </p:blipFill>
        <p:spPr bwMode="auto">
          <a:xfrm>
            <a:off x="1439652" y="1923679"/>
            <a:ext cx="4373668" cy="23472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endParaRPr lang="en-SG"/>
          </a:p>
        </p:txBody>
      </p:sp>
      <p:pic>
        <p:nvPicPr>
          <p:cNvPr id="1026" name="Picture 2" descr="C:\Users\Shaun Lee\Desktop\unnamed.jpg"/>
          <p:cNvPicPr>
            <a:picLocks noGrp="1" noChangeAspect="1" noChangeArrowheads="1"/>
          </p:cNvPicPr>
          <p:nvPr>
            <p:ph idx="1"/>
          </p:nvPr>
        </p:nvPicPr>
        <p:blipFill>
          <a:blip r:embed="rId5" cstate="print">
            <a:extLst>
              <a:ext uri="{28A0092B-C50C-407E-A947-70E740481C1C}">
                <a14:useLocalDpi xmlns:a14="http://schemas.microsoft.com/office/drawing/2010/main" val="0"/>
              </a:ext>
            </a:extLst>
          </a:blip>
          <a:stretch>
            <a:fillRect/>
          </a:stretch>
        </p:blipFill>
        <p:spPr bwMode="auto">
          <a:xfrm>
            <a:off x="1962150" y="1370013"/>
            <a:ext cx="5219699" cy="32623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297" y="411510"/>
            <a:ext cx="7037403" cy="4103035"/>
          </a:xfrm>
          <a:prstGeom prst="rect">
            <a:avLst/>
          </a:prstGeom>
        </p:spPr>
      </p:pic>
    </p:spTree>
    <p:extLst>
      <p:ext uri="{BB962C8B-B14F-4D97-AF65-F5344CB8AC3E}">
        <p14:creationId xmlns:p14="http://schemas.microsoft.com/office/powerpoint/2010/main" val="2614510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250"/>
                                        <p:tgtEl>
                                          <p:spTgt spid="1028"/>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1250"/>
                                        <p:tgtEl>
                                          <p:spTgt spid="1026"/>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Shape 56"/>
          <p:cNvPicPr preferRelativeResize="0"/>
          <p:nvPr/>
        </p:nvPicPr>
        <p:blipFill>
          <a:blip r:embed="rId3">
            <a:alphaModFix/>
          </a:blip>
          <a:stretch>
            <a:fillRect/>
          </a:stretch>
        </p:blipFill>
        <p:spPr>
          <a:xfrm>
            <a:off x="1403648" y="1059582"/>
            <a:ext cx="6058606" cy="2863797"/>
          </a:xfrm>
          <a:prstGeom prst="rect">
            <a:avLst/>
          </a:prstGeom>
          <a:noFill/>
          <a:ln>
            <a:noFill/>
          </a:ln>
        </p:spPr>
      </p:pic>
    </p:spTree>
    <p:extLst>
      <p:ext uri="{BB962C8B-B14F-4D97-AF65-F5344CB8AC3E}">
        <p14:creationId xmlns:p14="http://schemas.microsoft.com/office/powerpoint/2010/main" val="4285225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3" name="Picture 2" descr="1.png"/>
          <p:cNvPicPr>
            <a:picLocks noChangeAspect="1"/>
          </p:cNvPicPr>
          <p:nvPr/>
        </p:nvPicPr>
        <p:blipFill>
          <a:blip r:embed="rId3"/>
          <a:stretch>
            <a:fillRect/>
          </a:stretch>
        </p:blipFill>
        <p:spPr>
          <a:xfrm>
            <a:off x="179512" y="-11459"/>
            <a:ext cx="8820472" cy="5154959"/>
          </a:xfrm>
          <a:prstGeom prst="rect">
            <a:avLst/>
          </a:prstGeom>
        </p:spPr>
      </p:pic>
    </p:spTree>
    <p:extLst>
      <p:ext uri="{BB962C8B-B14F-4D97-AF65-F5344CB8AC3E}">
        <p14:creationId xmlns:p14="http://schemas.microsoft.com/office/powerpoint/2010/main" val="462715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236</TotalTime>
  <Words>291</Words>
  <Application>Microsoft Office PowerPoint</Application>
  <PresentationFormat>On-screen Show (16:9)</PresentationFormat>
  <Paragraphs>83</Paragraphs>
  <Slides>24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Verdana</vt:lpstr>
      <vt:lpstr>Calibri</vt:lpstr>
      <vt:lpstr>Source Code Pro</vt:lpstr>
      <vt:lpstr>Arial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Free and Open source</vt:lpstr>
      <vt:lpstr>Run on anything with Java</vt:lpstr>
      <vt:lpstr>Reliable</vt:lpstr>
      <vt:lpstr>PowerPoint Presentation</vt:lpstr>
      <vt:lpstr>Performance</vt:lpstr>
      <vt:lpstr>Ease of use</vt:lpstr>
      <vt:lpstr>Adding and Editing</vt:lpstr>
      <vt:lpstr>Storage </vt:lpstr>
      <vt:lpstr>Storage</vt:lpstr>
      <vt:lpstr>What’s next?  </vt:lpstr>
      <vt:lpstr>What’s next?</vt:lpstr>
      <vt:lpstr>What’s next?</vt:lpstr>
      <vt:lpstr>What’s next? </vt:lpstr>
      <vt:lpstr>What’s next? </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Shaun Lee</dc:creator>
  <cp:lastModifiedBy>1</cp:lastModifiedBy>
  <cp:revision>31</cp:revision>
  <dcterms:modified xsi:type="dcterms:W3CDTF">2016-04-06T01:25:40Z</dcterms:modified>
</cp:coreProperties>
</file>